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257" r:id="rId3"/>
    <p:sldId id="258" r:id="rId4"/>
    <p:sldId id="259" r:id="rId5"/>
    <p:sldId id="260" r:id="rId6"/>
    <p:sldId id="261" r:id="rId7"/>
    <p:sldId id="263" r:id="rId8"/>
    <p:sldId id="262" r:id="rId9"/>
    <p:sldId id="277" r:id="rId10"/>
    <p:sldId id="264" r:id="rId11"/>
    <p:sldId id="284" r:id="rId12"/>
    <p:sldId id="285" r:id="rId13"/>
    <p:sldId id="275" r:id="rId14"/>
    <p:sldId id="281" r:id="rId15"/>
    <p:sldId id="282" r:id="rId16"/>
    <p:sldId id="283" r:id="rId17"/>
    <p:sldId id="276" r:id="rId18"/>
    <p:sldId id="274" r:id="rId19"/>
    <p:sldId id="278" r:id="rId20"/>
    <p:sldId id="266" r:id="rId21"/>
    <p:sldId id="267" r:id="rId22"/>
    <p:sldId id="268" r:id="rId23"/>
    <p:sldId id="270" r:id="rId24"/>
    <p:sldId id="271" r:id="rId25"/>
    <p:sldId id="272" r:id="rId26"/>
    <p:sldId id="273" r:id="rId27"/>
    <p:sldId id="279" r:id="rId28"/>
    <p:sldId id="280" r:id="rId2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87276" autoAdjust="0"/>
  </p:normalViewPr>
  <p:slideViewPr>
    <p:cSldViewPr>
      <p:cViewPr>
        <p:scale>
          <a:sx n="81" d="100"/>
          <a:sy n="81" d="100"/>
        </p:scale>
        <p:origin x="-1056" y="-3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2053EDE-2A44-436C-A481-26AFCC366E78}" type="datetimeFigureOut">
              <a:rPr lang="ru-RU" smtClean="0"/>
              <a:pPr/>
              <a:t>20.08.2021</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81EBD1C-891C-437F-AEC7-D3440A48B941}" type="slidenum">
              <a:rPr lang="ru-RU" smtClean="0"/>
              <a:pPr/>
              <a:t>‹#›</a:t>
            </a:fld>
            <a:endParaRPr lang="ru-RU"/>
          </a:p>
        </p:txBody>
      </p:sp>
    </p:spTree>
    <p:extLst>
      <p:ext uri="{BB962C8B-B14F-4D97-AF65-F5344CB8AC3E}">
        <p14:creationId xmlns:p14="http://schemas.microsoft.com/office/powerpoint/2010/main" val="33718386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281EBD1C-891C-437F-AEC7-D3440A48B941}" type="slidenum">
              <a:rPr lang="ru-RU" smtClean="0"/>
              <a:pPr/>
              <a:t>1</a:t>
            </a:fld>
            <a:endParaRPr lang="ru-RU"/>
          </a:p>
        </p:txBody>
      </p:sp>
    </p:spTree>
    <p:extLst>
      <p:ext uri="{BB962C8B-B14F-4D97-AF65-F5344CB8AC3E}">
        <p14:creationId xmlns:p14="http://schemas.microsoft.com/office/powerpoint/2010/main" val="5236454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281EBD1C-891C-437F-AEC7-D3440A48B941}" type="slidenum">
              <a:rPr lang="ru-RU" smtClean="0"/>
              <a:pPr/>
              <a:t>6</a:t>
            </a:fld>
            <a:endParaRPr lang="ru-RU"/>
          </a:p>
        </p:txBody>
      </p:sp>
    </p:spTree>
    <p:extLst>
      <p:ext uri="{BB962C8B-B14F-4D97-AF65-F5344CB8AC3E}">
        <p14:creationId xmlns:p14="http://schemas.microsoft.com/office/powerpoint/2010/main" val="12741863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281EBD1C-891C-437F-AEC7-D3440A48B941}" type="slidenum">
              <a:rPr lang="ru-RU" smtClean="0"/>
              <a:pPr/>
              <a:t>27</a:t>
            </a:fld>
            <a:endParaRPr lang="ru-RU"/>
          </a:p>
        </p:txBody>
      </p:sp>
    </p:spTree>
    <p:extLst>
      <p:ext uri="{BB962C8B-B14F-4D97-AF65-F5344CB8AC3E}">
        <p14:creationId xmlns:p14="http://schemas.microsoft.com/office/powerpoint/2010/main" val="35076171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5B106E36-FD25-4E2D-B0AA-010F637433A0}" type="datetimeFigureOut">
              <a:rPr lang="ru-RU" smtClean="0"/>
              <a:pPr/>
              <a:t>20.08.2021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5B106E36-FD25-4E2D-B0AA-010F637433A0}" type="datetimeFigureOut">
              <a:rPr lang="ru-RU" smtClean="0"/>
              <a:pPr/>
              <a:t>20.08.2021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5B106E36-FD25-4E2D-B0AA-010F637433A0}" type="datetimeFigureOut">
              <a:rPr lang="ru-RU" smtClean="0"/>
              <a:pPr/>
              <a:t>20.08.2021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5B106E36-FD25-4E2D-B0AA-010F637433A0}" type="datetimeFigureOut">
              <a:rPr lang="ru-RU" smtClean="0"/>
              <a:pPr/>
              <a:t>20.08.2021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20.08.2021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5B106E36-FD25-4E2D-B0AA-010F637433A0}" type="datetimeFigureOut">
              <a:rPr lang="ru-RU" smtClean="0"/>
              <a:pPr/>
              <a:t>20.08.2021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5B106E36-FD25-4E2D-B0AA-010F637433A0}" type="datetimeFigureOut">
              <a:rPr lang="ru-RU" smtClean="0"/>
              <a:pPr/>
              <a:t>20.08.2021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5B106E36-FD25-4E2D-B0AA-010F637433A0}" type="datetimeFigureOut">
              <a:rPr lang="ru-RU" smtClean="0"/>
              <a:pPr/>
              <a:t>20.08.2021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20.08.2021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20.08.2021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20.08.2021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20.08.2021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082" name="Rectangle 2"/>
          <p:cNvSpPr>
            <a:spLocks noGrp="1" noChangeArrowheads="1"/>
          </p:cNvSpPr>
          <p:nvPr>
            <p:ph type="ctrTitle"/>
          </p:nvPr>
        </p:nvSpPr>
        <p:spPr>
          <a:xfrm>
            <a:off x="685800" y="1412875"/>
            <a:ext cx="6965950" cy="2808288"/>
          </a:xfrm>
        </p:spPr>
        <p:txBody>
          <a:bodyPr/>
          <a:lstStyle/>
          <a:p>
            <a:pPr eaLnBrk="1" hangingPunct="1">
              <a:defRPr/>
            </a:pPr>
            <a:r>
              <a:rPr lang="x-none"/>
              <a:t>НЕРВ ЖҮЙЕСІНІҢ ФИЗИОЛОГИЯСЫ</a:t>
            </a:r>
            <a:endParaRPr lang="ru-RU"/>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174082"/>
                                        </p:tgtEl>
                                        <p:attrNameLst>
                                          <p:attrName>style.visibility</p:attrName>
                                        </p:attrNameLst>
                                      </p:cBhvr>
                                      <p:to>
                                        <p:strVal val="visible"/>
                                      </p:to>
                                    </p:set>
                                    <p:animEffect transition="in" filter="fade">
                                      <p:cBhvr>
                                        <p:cTn id="7" dur="1000">
                                          <p:stCondLst>
                                            <p:cond delay="0"/>
                                          </p:stCondLst>
                                        </p:cTn>
                                        <p:tgtEl>
                                          <p:spTgt spid="1740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08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ChangeArrowheads="1"/>
          </p:cNvSpPr>
          <p:nvPr>
            <p:ph type="title"/>
          </p:nvPr>
        </p:nvSpPr>
        <p:spPr>
          <a:xfrm>
            <a:off x="457200" y="381000"/>
            <a:ext cx="8229600" cy="1031875"/>
          </a:xfrm>
        </p:spPr>
        <p:txBody>
          <a:bodyPr/>
          <a:lstStyle/>
          <a:p>
            <a:pPr eaLnBrk="1" hangingPunct="1">
              <a:defRPr/>
            </a:pPr>
            <a:r>
              <a:rPr lang="kk-KZ" b="1" dirty="0">
                <a:latin typeface="Times New Roman" pitchFamily="18" charset="0"/>
                <a:cs typeface="Times New Roman" pitchFamily="18" charset="0"/>
              </a:rPr>
              <a:t> Рефлекстердің жіктелуі </a:t>
            </a:r>
            <a:endParaRPr lang="ru-RU" b="1" dirty="0">
              <a:latin typeface="Times New Roman" pitchFamily="18" charset="0"/>
              <a:cs typeface="Times New Roman" pitchFamily="18" charset="0"/>
            </a:endParaRPr>
          </a:p>
        </p:txBody>
      </p:sp>
      <p:sp>
        <p:nvSpPr>
          <p:cNvPr id="188419" name="Rectangle 3"/>
          <p:cNvSpPr>
            <a:spLocks noGrp="1" noChangeArrowheads="1"/>
          </p:cNvSpPr>
          <p:nvPr>
            <p:ph type="body" idx="1"/>
          </p:nvPr>
        </p:nvSpPr>
        <p:spPr>
          <a:xfrm>
            <a:off x="457200" y="1341438"/>
            <a:ext cx="8229600" cy="4754562"/>
          </a:xfrm>
        </p:spPr>
        <p:txBody>
          <a:bodyPr>
            <a:noAutofit/>
          </a:bodyPr>
          <a:lstStyle/>
          <a:p>
            <a:pPr algn="just" eaLnBrk="1" hangingPunct="1">
              <a:lnSpc>
                <a:spcPct val="80000"/>
              </a:lnSpc>
              <a:defRPr/>
            </a:pPr>
            <a:r>
              <a:rPr lang="kk-KZ" sz="2000" dirty="0">
                <a:latin typeface="Times New Roman" pitchFamily="18" charset="0"/>
                <a:cs typeface="Times New Roman" pitchFamily="18" charset="0"/>
              </a:rPr>
              <a:t>Биологиялық маңызына қарай рефлекстерді қоректік, қорғану, жыныстық, бағдарлау т.б</a:t>
            </a:r>
            <a:r>
              <a:rPr lang="ru-RU" sz="2000" dirty="0">
                <a:latin typeface="Times New Roman" pitchFamily="18" charset="0"/>
                <a:cs typeface="Times New Roman" pitchFamily="18" charset="0"/>
              </a:rPr>
              <a:t> </a:t>
            </a:r>
          </a:p>
          <a:p>
            <a:pPr algn="just" eaLnBrk="1" hangingPunct="1">
              <a:lnSpc>
                <a:spcPct val="80000"/>
              </a:lnSpc>
              <a:defRPr/>
            </a:pPr>
            <a:r>
              <a:rPr lang="kk-KZ" sz="2000" dirty="0">
                <a:latin typeface="Times New Roman" pitchFamily="18" charset="0"/>
                <a:cs typeface="Times New Roman" pitchFamily="18" charset="0"/>
              </a:rPr>
              <a:t>Рецепция белгісіне қарай экстерорецептивтік, интерорецептивтік, проприорецептивтік деп бөледі. </a:t>
            </a:r>
          </a:p>
          <a:p>
            <a:pPr algn="just" eaLnBrk="1" hangingPunct="1">
              <a:lnSpc>
                <a:spcPct val="80000"/>
              </a:lnSpc>
              <a:defRPr/>
            </a:pPr>
            <a:r>
              <a:rPr lang="kk-KZ" sz="2000" dirty="0">
                <a:latin typeface="Times New Roman" pitchFamily="18" charset="0"/>
                <a:cs typeface="Times New Roman" pitchFamily="18" charset="0"/>
              </a:rPr>
              <a:t>Орындалатын реакцияның  сипатына қарап  қозғалу, секреторлық, трофикалық, тамыр қозғағыш, висцеромоторлық т.б рефлекстерді айырады. </a:t>
            </a:r>
          </a:p>
          <a:p>
            <a:pPr algn="just" eaLnBrk="1" hangingPunct="1">
              <a:lnSpc>
                <a:spcPct val="80000"/>
              </a:lnSpc>
              <a:defRPr/>
            </a:pPr>
            <a:r>
              <a:rPr lang="kk-KZ" sz="2000" dirty="0">
                <a:latin typeface="Times New Roman" pitchFamily="18" charset="0"/>
                <a:cs typeface="Times New Roman" pitchFamily="18" charset="0"/>
              </a:rPr>
              <a:t>Орталық нерв жүйесінің қай бөлімінің міндетті түрде қатысатындығына байланысты да рефлекстерді жіктейді: жұлын рефлекстер і-жұлын сегменттеріндегі нейрондар қатысуының нәтижесінде орындалады; бульбарлық рефлекстер - сопақша мидың; мезенцефальдық рефлекстер - ортаңғы мидың, диэнцефальдық рефлекстер - аралық мидың; кортикальдық  рефлекстер - ми қыртысы нейрондардың міндетті түрде қатысуында  орындалады. </a:t>
            </a:r>
          </a:p>
          <a:p>
            <a:pPr algn="just" eaLnBrk="1" hangingPunct="1">
              <a:lnSpc>
                <a:spcPct val="80000"/>
              </a:lnSpc>
              <a:defRPr/>
            </a:pPr>
            <a:r>
              <a:rPr lang="kk-KZ" sz="2000" dirty="0">
                <a:latin typeface="Times New Roman" pitchFamily="18" charset="0"/>
                <a:cs typeface="Times New Roman" pitchFamily="18" charset="0"/>
              </a:rPr>
              <a:t>Организмнің  барлық рефлекстерін шығу тегіне қарай  шартсыз және шартты деп үлкен екі топқа бөледі. Қаңқа еттеріне келетін қозғағыш нервтер арқылы іске асатын рефлекстерді сомотикалық деп, симпатикалық және парасимпатиқалық невтер арқылы іске  асатындарды вегетативтік рефлекстер деп атайды.</a:t>
            </a:r>
            <a:endParaRPr lang="ru-RU" sz="2000" dirty="0">
              <a:latin typeface="Times New Roman" pitchFamily="18" charset="0"/>
              <a:cs typeface="Times New Roman"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kk-KZ" b="1" dirty="0">
                <a:latin typeface="Times New Roman" pitchFamily="18" charset="0"/>
                <a:cs typeface="Times New Roman" pitchFamily="18" charset="0"/>
              </a:rPr>
              <a:t>БАС МИ</a:t>
            </a:r>
            <a:r>
              <a:rPr lang="ru-RU" dirty="0">
                <a:latin typeface="Times New Roman" pitchFamily="18" charset="0"/>
                <a:cs typeface="Times New Roman" pitchFamily="18" charset="0"/>
              </a:rPr>
              <a:t/>
            </a:r>
            <a:br>
              <a:rPr lang="ru-RU" dirty="0">
                <a:latin typeface="Times New Roman" pitchFamily="18" charset="0"/>
                <a:cs typeface="Times New Roman" pitchFamily="18" charset="0"/>
              </a:rPr>
            </a:br>
            <a:endParaRPr lang="ru-RU" dirty="0"/>
          </a:p>
        </p:txBody>
      </p:sp>
      <p:sp>
        <p:nvSpPr>
          <p:cNvPr id="3" name="Содержимое 2"/>
          <p:cNvSpPr>
            <a:spLocks noGrp="1"/>
          </p:cNvSpPr>
          <p:nvPr>
            <p:ph idx="1"/>
          </p:nvPr>
        </p:nvSpPr>
        <p:spPr/>
        <p:txBody>
          <a:bodyPr>
            <a:normAutofit fontScale="77500" lnSpcReduction="20000"/>
          </a:bodyPr>
          <a:lstStyle/>
          <a:p>
            <a:r>
              <a:rPr lang="kk-KZ" i="1" dirty="0">
                <a:latin typeface="Times New Roman" pitchFamily="18" charset="0"/>
                <a:cs typeface="Times New Roman" pitchFamily="18" charset="0"/>
              </a:rPr>
              <a:t>Бас миы ми сауытындағы ми ішінде орналасады. Оның орташа салмағы 1360 г. Ми үш үлкен бөлікке бөлінеді: ми бағанасы, қыртысасты және үлкен ми сыңарларының қыртысы. Бас мидан 12 жұп бас жүйкелері шығады. </a:t>
            </a:r>
          </a:p>
          <a:p>
            <a:r>
              <a:rPr lang="kk-KZ" b="1" dirty="0">
                <a:latin typeface="Times New Roman" pitchFamily="18" charset="0"/>
                <a:cs typeface="Times New Roman" pitchFamily="18" charset="0"/>
              </a:rPr>
              <a:t>БАС МИЫНЫҢ ҮЛКЕН ЖАРТЫШАРЛАРЫНЫҢ ҚАБЫҒЫ</a:t>
            </a:r>
            <a:endParaRPr lang="ru-RU" dirty="0">
              <a:latin typeface="Times New Roman" pitchFamily="18" charset="0"/>
              <a:cs typeface="Times New Roman" pitchFamily="18" charset="0"/>
            </a:endParaRPr>
          </a:p>
          <a:p>
            <a:r>
              <a:rPr lang="kk-KZ" i="1" dirty="0">
                <a:latin typeface="Times New Roman" pitchFamily="18" charset="0"/>
                <a:cs typeface="Times New Roman" pitchFamily="18" charset="0"/>
              </a:rPr>
              <a:t>Үлкен жартышарларының қабығы – филогенетикалық тұрғыда мидың біршама жас құрылым бөлігі. Сайларының есебінен ересек адамдарда қабықтың беткі қабатының жалпы көлемі 1700-2000 см</a:t>
            </a:r>
            <a:r>
              <a:rPr lang="kk-KZ" i="1" baseline="30000" dirty="0">
                <a:latin typeface="Times New Roman" pitchFamily="18" charset="0"/>
                <a:cs typeface="Times New Roman" pitchFamily="18" charset="0"/>
              </a:rPr>
              <a:t>2</a:t>
            </a:r>
            <a:r>
              <a:rPr lang="kk-KZ" i="1" dirty="0">
                <a:latin typeface="Times New Roman" pitchFamily="18" charset="0"/>
                <a:cs typeface="Times New Roman" pitchFamily="18" charset="0"/>
              </a:rPr>
              <a:t> құрайды. Қабықта бірнеше қабат болып 12-ден 18 млрд.қа дейін жүйке жасушалары орын алған.</a:t>
            </a:r>
            <a:endParaRPr lang="ru-RU" dirty="0">
              <a:latin typeface="Times New Roman" pitchFamily="18" charset="0"/>
              <a:cs typeface="Times New Roman" pitchFamily="18" charset="0"/>
            </a:endParaRPr>
          </a:p>
          <a:p>
            <a:endParaRPr lang="ru-RU"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kk-KZ" b="1" dirty="0"/>
              <a:t>Бас миының жұмысы</a:t>
            </a:r>
            <a:r>
              <a:rPr lang="ru-RU" dirty="0"/>
              <a:t/>
            </a:r>
            <a:br>
              <a:rPr lang="ru-RU" dirty="0"/>
            </a:br>
            <a:endParaRPr lang="ru-RU" dirty="0"/>
          </a:p>
        </p:txBody>
      </p:sp>
      <p:sp>
        <p:nvSpPr>
          <p:cNvPr id="3" name="Содержимое 2"/>
          <p:cNvSpPr>
            <a:spLocks noGrp="1"/>
          </p:cNvSpPr>
          <p:nvPr>
            <p:ph idx="1"/>
          </p:nvPr>
        </p:nvSpPr>
        <p:spPr>
          <a:xfrm>
            <a:off x="3643306" y="1600200"/>
            <a:ext cx="5043494" cy="4525963"/>
          </a:xfrm>
        </p:spPr>
        <p:txBody>
          <a:bodyPr>
            <a:normAutofit fontScale="70000" lnSpcReduction="20000"/>
          </a:bodyPr>
          <a:lstStyle/>
          <a:p>
            <a:r>
              <a:rPr lang="kk-KZ" b="1" dirty="0"/>
              <a:t>Ритмдерді тіркеу</a:t>
            </a:r>
            <a:endParaRPr lang="ru-RU" dirty="0"/>
          </a:p>
          <a:p>
            <a:pPr lvl="0"/>
            <a:r>
              <a:rPr lang="kk-KZ" dirty="0"/>
              <a:t>Бета-ритмдер – ой еңбегімен айналысқан кезде, эмоционалдық қозу кезінде және т.с.с.</a:t>
            </a:r>
            <a:endParaRPr lang="ru-RU" dirty="0"/>
          </a:p>
          <a:p>
            <a:pPr lvl="0"/>
            <a:r>
              <a:rPr lang="kk-KZ" dirty="0"/>
              <a:t>Альфа-ритмдер – ой және физикалық тыныштық жағдайындағы ояу отырған адамда тіркеледі.</a:t>
            </a:r>
            <a:endParaRPr lang="ru-RU" dirty="0"/>
          </a:p>
          <a:p>
            <a:pPr lvl="0"/>
            <a:r>
              <a:rPr lang="kk-KZ" dirty="0"/>
              <a:t>Тета-ритмдер – ұйқы, гипоксия және наркоз кезінде.</a:t>
            </a:r>
            <a:endParaRPr lang="ru-RU" dirty="0"/>
          </a:p>
          <a:p>
            <a:pPr lvl="0"/>
            <a:r>
              <a:rPr lang="kk-KZ" dirty="0"/>
              <a:t>Дельта-ритмдер – терең ұйқы, терең наркоз және комалық жағдайларда.</a:t>
            </a:r>
            <a:endParaRPr lang="ru-RU" dirty="0"/>
          </a:p>
          <a:p>
            <a:endParaRPr lang="ru-RU" dirty="0"/>
          </a:p>
        </p:txBody>
      </p:sp>
      <p:pic>
        <p:nvPicPr>
          <p:cNvPr id="4" name="Рисунок 3" descr="http://www.rusnauka.com/13_EISN_2009/Matemathics/45433.doc.files/image006.jpg"/>
          <p:cNvPicPr/>
          <p:nvPr/>
        </p:nvPicPr>
        <p:blipFill>
          <a:blip r:embed="rId2" cstate="print"/>
          <a:srcRect/>
          <a:stretch>
            <a:fillRect/>
          </a:stretch>
        </p:blipFill>
        <p:spPr bwMode="auto">
          <a:xfrm>
            <a:off x="357158" y="1500174"/>
            <a:ext cx="3124200" cy="3267079"/>
          </a:xfrm>
          <a:prstGeom prst="rect">
            <a:avLst/>
          </a:prstGeom>
          <a:noFill/>
          <a:ln w="9525">
            <a:noFill/>
            <a:miter lim="800000"/>
            <a:headEnd/>
            <a:tailEnd/>
          </a:ln>
        </p:spPr>
      </p:pic>
      <p:sp>
        <p:nvSpPr>
          <p:cNvPr id="45057" name="Rectangle 1"/>
          <p:cNvSpPr>
            <a:spLocks noChangeArrowheads="1"/>
          </p:cNvSpPr>
          <p:nvPr/>
        </p:nvSpPr>
        <p:spPr bwMode="auto">
          <a:xfrm>
            <a:off x="0" y="4929198"/>
            <a:ext cx="8929718"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80975" algn="just" defTabSz="914400" rtl="0" eaLnBrk="1" fontAlgn="base" latinLnBrk="0" hangingPunct="1">
              <a:lnSpc>
                <a:spcPct val="100000"/>
              </a:lnSpc>
              <a:spcBef>
                <a:spcPct val="0"/>
              </a:spcBef>
              <a:spcAft>
                <a:spcPct val="0"/>
              </a:spcAft>
              <a:buClrTx/>
              <a:buSzTx/>
              <a:buFontTx/>
              <a:buNone/>
              <a:tabLst/>
            </a:pPr>
            <a:r>
              <a:rPr kumimoji="0" lang="kk-KZ"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Электроэнцефалограмманың</a:t>
            </a:r>
            <a:endParaRPr kumimoji="0" lang="ru-RU" b="0" i="0" u="none" strike="noStrike" cap="none" normalizeH="0" baseline="0" dirty="0">
              <a:ln>
                <a:noFill/>
              </a:ln>
              <a:solidFill>
                <a:schemeClr val="tx1"/>
              </a:solidFill>
              <a:effectLst/>
              <a:latin typeface="Arial" pitchFamily="34" charset="0"/>
              <a:cs typeface="Arial" pitchFamily="34" charset="0"/>
            </a:endParaRPr>
          </a:p>
          <a:p>
            <a:pPr marL="0" marR="0" lvl="0" indent="180975" algn="just" defTabSz="914400" rtl="0" eaLnBrk="0" fontAlgn="base" latinLnBrk="0" hangingPunct="0">
              <a:lnSpc>
                <a:spcPct val="100000"/>
              </a:lnSpc>
              <a:spcBef>
                <a:spcPct val="0"/>
              </a:spcBef>
              <a:spcAft>
                <a:spcPct val="0"/>
              </a:spcAft>
              <a:buClrTx/>
              <a:buSzTx/>
              <a:buFontTx/>
              <a:buNone/>
              <a:tabLst/>
            </a:pPr>
            <a:r>
              <a:rPr kumimoji="0" lang="kk-KZ"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негізгі ритмдері </a:t>
            </a:r>
            <a:r>
              <a:rPr kumimoji="0" lang="kk-KZ"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(Коробков А.В.,Чеснакова С.А. бойынша сызбанұсқа, 1986 ж.)</a:t>
            </a:r>
            <a:endParaRPr kumimoji="0" lang="ru-RU" b="0" i="0" u="none" strike="noStrike" cap="none" normalizeH="0" baseline="0" dirty="0">
              <a:ln>
                <a:noFill/>
              </a:ln>
              <a:solidFill>
                <a:schemeClr val="tx1"/>
              </a:solidFill>
              <a:effectLst/>
              <a:latin typeface="Arial" pitchFamily="34" charset="0"/>
              <a:cs typeface="Arial" pitchFamily="34" charset="0"/>
            </a:endParaRPr>
          </a:p>
          <a:p>
            <a:pPr marL="0" marR="0" lvl="0" indent="180975" algn="just" defTabSz="914400" rtl="0" eaLnBrk="0" fontAlgn="base" latinLnBrk="0" hangingPunct="0">
              <a:lnSpc>
                <a:spcPct val="100000"/>
              </a:lnSpc>
              <a:spcBef>
                <a:spcPct val="0"/>
              </a:spcBef>
              <a:spcAft>
                <a:spcPct val="0"/>
              </a:spcAft>
              <a:buClrTx/>
              <a:buSzTx/>
              <a:buFontTx/>
              <a:buNone/>
              <a:tabLst/>
            </a:pPr>
            <a:r>
              <a:rPr kumimoji="0" lang="kk-KZ" b="0" i="1"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Электроэнцефалограмма</a:t>
            </a:r>
            <a:r>
              <a:rPr kumimoji="0" lang="kk-KZ"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көмегімен  ми жұмысы және оның патологиялық жағдайлары туралы ақпарат алынады, </a:t>
            </a:r>
            <a:r>
              <a:rPr kumimoji="0" lang="kk-KZ" b="0" i="1" u="none" strike="noStrike" cap="none" normalizeH="0" baseline="0" dirty="0">
                <a:ln>
                  <a:noFill/>
                </a:ln>
                <a:solidFill>
                  <a:schemeClr val="tx1"/>
                </a:solidFill>
                <a:effectLst/>
                <a:latin typeface="Calibri"/>
                <a:ea typeface="Calibri" pitchFamily="34" charset="0"/>
                <a:cs typeface="Times New Roman" pitchFamily="18" charset="0"/>
              </a:rPr>
              <a:t>«</a:t>
            </a:r>
            <a:r>
              <a:rPr kumimoji="0" lang="kk-KZ"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ми өлімі</a:t>
            </a:r>
            <a:r>
              <a:rPr kumimoji="0" lang="kk-KZ" b="0" i="1" u="none" strike="noStrike" cap="none" normalizeH="0" baseline="0" dirty="0">
                <a:ln>
                  <a:noFill/>
                </a:ln>
                <a:solidFill>
                  <a:schemeClr val="tx1"/>
                </a:solidFill>
                <a:effectLst/>
                <a:latin typeface="Calibri"/>
                <a:ea typeface="Calibri" pitchFamily="34" charset="0"/>
                <a:cs typeface="Times New Roman" pitchFamily="18" charset="0"/>
              </a:rPr>
              <a:t>»</a:t>
            </a:r>
            <a:r>
              <a:rPr kumimoji="0" lang="kk-KZ"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анықталады.</a:t>
            </a:r>
            <a:endParaRPr kumimoji="0" lang="kk-KZ"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p:nvPr/>
        </p:nvPicPr>
        <p:blipFill>
          <a:blip r:embed="rId2" cstate="print"/>
          <a:srcRect/>
          <a:stretch>
            <a:fillRect/>
          </a:stretch>
        </p:blipFill>
        <p:spPr bwMode="auto">
          <a:xfrm>
            <a:off x="285720" y="1581150"/>
            <a:ext cx="8358245" cy="4919684"/>
          </a:xfrm>
          <a:prstGeom prst="rect">
            <a:avLst/>
          </a:prstGeom>
          <a:noFill/>
          <a:ln w="9525">
            <a:noFill/>
            <a:miter lim="800000"/>
            <a:headEnd/>
            <a:tailEnd/>
          </a:ln>
        </p:spPr>
      </p:pic>
      <p:sp>
        <p:nvSpPr>
          <p:cNvPr id="31745" name="Rectangle 1"/>
          <p:cNvSpPr>
            <a:spLocks noChangeArrowheads="1"/>
          </p:cNvSpPr>
          <p:nvPr/>
        </p:nvSpPr>
        <p:spPr bwMode="auto">
          <a:xfrm rot="10800000" flipV="1">
            <a:off x="0" y="312142"/>
            <a:ext cx="91440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sz="20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ҮЛКЕН МИ ЖАРТЫШАРЛАР ҚАБЫҒЫНЫҢ МАҢЫЗДЫЛЫҒЫ</a:t>
            </a:r>
            <a:endParaRPr kumimoji="0" lang="ru-RU" sz="2000" b="0" i="0" u="none" strike="noStrike" cap="none" normalizeH="0" baseline="0" dirty="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kk-KZ" sz="20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Бас ми қабығының функционалдық зоналары мен бөліктері</a:t>
            </a:r>
            <a:endParaRPr kumimoji="0" lang="kk-KZ" sz="20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571473" y="714356"/>
          <a:ext cx="8143931" cy="5872109"/>
        </p:xfrm>
        <a:graphic>
          <a:graphicData uri="http://schemas.openxmlformats.org/drawingml/2006/table">
            <a:tbl>
              <a:tblPr/>
              <a:tblGrid>
                <a:gridCol w="1946792">
                  <a:extLst>
                    <a:ext uri="{9D8B030D-6E8A-4147-A177-3AD203B41FA5}">
                      <a16:colId xmlns:a16="http://schemas.microsoft.com/office/drawing/2014/main" xmlns="" val="20000"/>
                    </a:ext>
                  </a:extLst>
                </a:gridCol>
                <a:gridCol w="676307">
                  <a:extLst>
                    <a:ext uri="{9D8B030D-6E8A-4147-A177-3AD203B41FA5}">
                      <a16:colId xmlns:a16="http://schemas.microsoft.com/office/drawing/2014/main" xmlns="" val="20001"/>
                    </a:ext>
                  </a:extLst>
                </a:gridCol>
                <a:gridCol w="2760416">
                  <a:extLst>
                    <a:ext uri="{9D8B030D-6E8A-4147-A177-3AD203B41FA5}">
                      <a16:colId xmlns:a16="http://schemas.microsoft.com/office/drawing/2014/main" xmlns="" val="20002"/>
                    </a:ext>
                  </a:extLst>
                </a:gridCol>
                <a:gridCol w="2760416">
                  <a:extLst>
                    <a:ext uri="{9D8B030D-6E8A-4147-A177-3AD203B41FA5}">
                      <a16:colId xmlns:a16="http://schemas.microsoft.com/office/drawing/2014/main" xmlns="" val="20003"/>
                    </a:ext>
                  </a:extLst>
                </a:gridCol>
              </a:tblGrid>
              <a:tr h="182848">
                <a:tc gridSpan="2">
                  <a:txBody>
                    <a:bodyPr/>
                    <a:lstStyle/>
                    <a:p>
                      <a:pPr algn="ctr">
                        <a:lnSpc>
                          <a:spcPct val="115000"/>
                        </a:lnSpc>
                        <a:spcAft>
                          <a:spcPts val="0"/>
                        </a:spcAft>
                      </a:pPr>
                      <a:r>
                        <a:rPr lang="kk-KZ" sz="1200">
                          <a:latin typeface="Times New Roman"/>
                          <a:ea typeface="Calibri"/>
                          <a:cs typeface="Times New Roman"/>
                        </a:rPr>
                        <a:t>Ми бөлімдері</a:t>
                      </a:r>
                      <a:endParaRPr lang="ru-RU" sz="1200">
                        <a:latin typeface="Calibri"/>
                        <a:ea typeface="Calibri"/>
                        <a:cs typeface="Times New Roman"/>
                      </a:endParaRPr>
                    </a:p>
                  </a:txBody>
                  <a:tcPr marL="36642" marR="366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algn="ctr">
                        <a:lnSpc>
                          <a:spcPct val="115000"/>
                        </a:lnSpc>
                        <a:spcAft>
                          <a:spcPts val="0"/>
                        </a:spcAft>
                      </a:pPr>
                      <a:r>
                        <a:rPr lang="kk-KZ" sz="1200">
                          <a:latin typeface="Times New Roman"/>
                          <a:ea typeface="Calibri"/>
                          <a:cs typeface="Times New Roman"/>
                        </a:rPr>
                        <a:t>Бөлімдердің құрылымы</a:t>
                      </a:r>
                      <a:endParaRPr lang="ru-RU" sz="1200">
                        <a:latin typeface="Calibri"/>
                        <a:ea typeface="Calibri"/>
                        <a:cs typeface="Times New Roman"/>
                      </a:endParaRPr>
                    </a:p>
                  </a:txBody>
                  <a:tcPr marL="36642" marR="366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200">
                          <a:latin typeface="Times New Roman"/>
                          <a:ea typeface="Calibri"/>
                          <a:cs typeface="Times New Roman"/>
                        </a:rPr>
                        <a:t>Қызметі </a:t>
                      </a:r>
                      <a:endParaRPr lang="ru-RU" sz="1200">
                        <a:latin typeface="Calibri"/>
                        <a:ea typeface="Calibri"/>
                        <a:cs typeface="Times New Roman"/>
                      </a:endParaRPr>
                    </a:p>
                  </a:txBody>
                  <a:tcPr marL="36642" marR="366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2566663">
                <a:tc rowSpan="4">
                  <a:txBody>
                    <a:bodyPr/>
                    <a:lstStyle/>
                    <a:p>
                      <a:pPr algn="ctr">
                        <a:lnSpc>
                          <a:spcPct val="115000"/>
                        </a:lnSpc>
                        <a:spcAft>
                          <a:spcPts val="0"/>
                        </a:spcAft>
                      </a:pPr>
                      <a:r>
                        <a:rPr lang="kk-KZ" sz="1200">
                          <a:latin typeface="Times New Roman"/>
                          <a:ea typeface="Calibri"/>
                          <a:cs typeface="Times New Roman"/>
                        </a:rPr>
                        <a:t>Ми бағаны</a:t>
                      </a:r>
                      <a:endParaRPr lang="ru-RU" sz="1200">
                        <a:latin typeface="Calibri"/>
                        <a:ea typeface="Calibri"/>
                        <a:cs typeface="Times New Roman"/>
                      </a:endParaRPr>
                    </a:p>
                  </a:txBody>
                  <a:tcPr marL="36642" marR="366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a:lnSpc>
                          <a:spcPct val="115000"/>
                        </a:lnSpc>
                        <a:spcAft>
                          <a:spcPts val="0"/>
                        </a:spcAft>
                      </a:pPr>
                      <a:r>
                        <a:rPr lang="kk-KZ" sz="1200">
                          <a:latin typeface="Times New Roman"/>
                          <a:ea typeface="Calibri"/>
                          <a:cs typeface="Times New Roman"/>
                        </a:rPr>
                        <a:t>Артқы ми </a:t>
                      </a:r>
                      <a:endParaRPr lang="ru-RU" sz="1200">
                        <a:latin typeface="Calibri"/>
                        <a:ea typeface="Calibri"/>
                        <a:cs typeface="Times New Roman"/>
                      </a:endParaRPr>
                    </a:p>
                  </a:txBody>
                  <a:tcPr marL="36642" marR="366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200" b="1">
                          <a:latin typeface="Times New Roman"/>
                          <a:ea typeface="Calibri"/>
                          <a:cs typeface="Times New Roman"/>
                        </a:rPr>
                        <a:t>Сопақша ми </a:t>
                      </a:r>
                      <a:endParaRPr lang="ru-RU" sz="1200">
                        <a:latin typeface="Calibri"/>
                        <a:ea typeface="Calibri"/>
                        <a:cs typeface="Times New Roman"/>
                      </a:endParaRPr>
                    </a:p>
                    <a:p>
                      <a:pPr algn="just">
                        <a:lnSpc>
                          <a:spcPct val="115000"/>
                        </a:lnSpc>
                        <a:spcAft>
                          <a:spcPts val="0"/>
                        </a:spcAft>
                      </a:pPr>
                      <a:r>
                        <a:rPr lang="kk-KZ" sz="1200">
                          <a:latin typeface="Times New Roman"/>
                          <a:ea typeface="Calibri"/>
                          <a:cs typeface="Times New Roman"/>
                        </a:rPr>
                        <a:t>Мұнда бассүйек-ми жүйке жұптары:</a:t>
                      </a:r>
                      <a:endParaRPr lang="ru-RU" sz="1200">
                        <a:latin typeface="Calibri"/>
                        <a:ea typeface="Calibri"/>
                        <a:cs typeface="Times New Roman"/>
                      </a:endParaRPr>
                    </a:p>
                    <a:p>
                      <a:pPr algn="just">
                        <a:lnSpc>
                          <a:spcPct val="115000"/>
                        </a:lnSpc>
                        <a:spcAft>
                          <a:spcPts val="0"/>
                        </a:spcAft>
                      </a:pPr>
                      <a:r>
                        <a:rPr lang="kk-KZ" sz="1200">
                          <a:latin typeface="Times New Roman"/>
                          <a:ea typeface="Calibri"/>
                          <a:cs typeface="Times New Roman"/>
                        </a:rPr>
                        <a:t>ХІІ – тіласты; </a:t>
                      </a:r>
                      <a:endParaRPr lang="ru-RU" sz="1200">
                        <a:latin typeface="Calibri"/>
                        <a:ea typeface="Calibri"/>
                        <a:cs typeface="Times New Roman"/>
                      </a:endParaRPr>
                    </a:p>
                    <a:p>
                      <a:pPr algn="just">
                        <a:lnSpc>
                          <a:spcPct val="115000"/>
                        </a:lnSpc>
                        <a:spcAft>
                          <a:spcPts val="0"/>
                        </a:spcAft>
                      </a:pPr>
                      <a:r>
                        <a:rPr lang="kk-KZ" sz="1200">
                          <a:latin typeface="Times New Roman"/>
                          <a:ea typeface="Calibri"/>
                          <a:cs typeface="Times New Roman"/>
                        </a:rPr>
                        <a:t>ХІ – қосымша;</a:t>
                      </a:r>
                      <a:endParaRPr lang="ru-RU" sz="1200">
                        <a:latin typeface="Calibri"/>
                        <a:ea typeface="Calibri"/>
                        <a:cs typeface="Times New Roman"/>
                      </a:endParaRPr>
                    </a:p>
                    <a:p>
                      <a:pPr algn="just">
                        <a:lnSpc>
                          <a:spcPct val="115000"/>
                        </a:lnSpc>
                        <a:spcAft>
                          <a:spcPts val="0"/>
                        </a:spcAft>
                      </a:pPr>
                      <a:r>
                        <a:rPr lang="kk-KZ" sz="1200">
                          <a:latin typeface="Times New Roman"/>
                          <a:ea typeface="Calibri"/>
                          <a:cs typeface="Times New Roman"/>
                        </a:rPr>
                        <a:t>Х – жылжымалы;</a:t>
                      </a:r>
                      <a:endParaRPr lang="ru-RU" sz="1200">
                        <a:latin typeface="Calibri"/>
                        <a:ea typeface="Calibri"/>
                        <a:cs typeface="Times New Roman"/>
                      </a:endParaRPr>
                    </a:p>
                    <a:p>
                      <a:pPr algn="just">
                        <a:lnSpc>
                          <a:spcPct val="115000"/>
                        </a:lnSpc>
                        <a:spcAft>
                          <a:spcPts val="0"/>
                        </a:spcAft>
                      </a:pPr>
                      <a:r>
                        <a:rPr lang="kk-KZ" sz="1200">
                          <a:latin typeface="Times New Roman"/>
                          <a:ea typeface="Calibri"/>
                          <a:cs typeface="Times New Roman"/>
                        </a:rPr>
                        <a:t>ІХ – тіл-жұтқыншақ жүйкелері шығатын ядролар бар.</a:t>
                      </a:r>
                      <a:endParaRPr lang="ru-RU" sz="1200">
                        <a:latin typeface="Calibri"/>
                        <a:ea typeface="Calibri"/>
                        <a:cs typeface="Times New Roman"/>
                      </a:endParaRPr>
                    </a:p>
                  </a:txBody>
                  <a:tcPr marL="36642" marR="366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kk-KZ" sz="1200" b="1">
                          <a:latin typeface="Times New Roman"/>
                          <a:ea typeface="Calibri"/>
                          <a:cs typeface="Times New Roman"/>
                        </a:rPr>
                        <a:t>Өткізгіштік</a:t>
                      </a:r>
                      <a:r>
                        <a:rPr lang="kk-KZ" sz="1200">
                          <a:latin typeface="Times New Roman"/>
                          <a:ea typeface="Calibri"/>
                          <a:cs typeface="Times New Roman"/>
                        </a:rPr>
                        <a:t> – жұлын мен мидың жоғары орналасқан бөлімдерін байланыстыру.</a:t>
                      </a:r>
                      <a:endParaRPr lang="ru-RU" sz="1200">
                        <a:latin typeface="Calibri"/>
                        <a:ea typeface="Calibri"/>
                        <a:cs typeface="Times New Roman"/>
                      </a:endParaRPr>
                    </a:p>
                    <a:p>
                      <a:pPr algn="just">
                        <a:lnSpc>
                          <a:spcPct val="115000"/>
                        </a:lnSpc>
                        <a:spcAft>
                          <a:spcPts val="0"/>
                        </a:spcAft>
                      </a:pPr>
                      <a:r>
                        <a:rPr lang="kk-KZ" sz="1200" b="1">
                          <a:latin typeface="Times New Roman"/>
                          <a:ea typeface="Calibri"/>
                          <a:cs typeface="Times New Roman"/>
                        </a:rPr>
                        <a:t>Рефлекторлық</a:t>
                      </a:r>
                      <a:endParaRPr lang="ru-RU" sz="1200">
                        <a:latin typeface="Calibri"/>
                        <a:ea typeface="Calibri"/>
                        <a:cs typeface="Times New Roman"/>
                      </a:endParaRPr>
                    </a:p>
                    <a:p>
                      <a:pPr marL="342900" lvl="0" indent="-342900" algn="just">
                        <a:lnSpc>
                          <a:spcPct val="115000"/>
                        </a:lnSpc>
                        <a:spcAft>
                          <a:spcPts val="0"/>
                        </a:spcAft>
                        <a:buFont typeface="+mj-lt"/>
                        <a:buAutoNum type="arabicParenR"/>
                      </a:pPr>
                      <a:r>
                        <a:rPr lang="kk-KZ" sz="1200">
                          <a:latin typeface="Times New Roman"/>
                          <a:ea typeface="Calibri"/>
                          <a:cs typeface="Times New Roman"/>
                        </a:rPr>
                        <a:t>1) Тыныс алу, жүрек-қантамыр және асқорыту жүйелерінің жұмысын реттеу;</a:t>
                      </a:r>
                      <a:endParaRPr lang="ru-RU" sz="1200">
                        <a:latin typeface="Calibri"/>
                        <a:ea typeface="Calibri"/>
                        <a:cs typeface="Times New Roman"/>
                      </a:endParaRPr>
                    </a:p>
                    <a:p>
                      <a:pPr marL="342900" lvl="0" indent="-342900" algn="just">
                        <a:lnSpc>
                          <a:spcPct val="115000"/>
                        </a:lnSpc>
                        <a:spcAft>
                          <a:spcPts val="0"/>
                        </a:spcAft>
                        <a:buFont typeface="+mj-lt"/>
                        <a:buAutoNum type="arabicParenR"/>
                      </a:pPr>
                      <a:r>
                        <a:rPr lang="kk-KZ" sz="1200">
                          <a:latin typeface="Times New Roman"/>
                          <a:ea typeface="Calibri"/>
                          <a:cs typeface="Times New Roman"/>
                        </a:rPr>
                        <a:t>2) Тағамдық рефлекстер – сілекей бөліну, шайнау, жұту;</a:t>
                      </a:r>
                      <a:endParaRPr lang="ru-RU" sz="1200">
                        <a:latin typeface="Calibri"/>
                        <a:ea typeface="Calibri"/>
                        <a:cs typeface="Times New Roman"/>
                      </a:endParaRPr>
                    </a:p>
                    <a:p>
                      <a:pPr marL="342900" lvl="0" indent="-342900" algn="just">
                        <a:lnSpc>
                          <a:spcPct val="115000"/>
                        </a:lnSpc>
                        <a:spcAft>
                          <a:spcPts val="0"/>
                        </a:spcAft>
                        <a:buFont typeface="+mj-lt"/>
                        <a:buAutoNum type="arabicParenR"/>
                      </a:pPr>
                      <a:r>
                        <a:rPr lang="kk-KZ" sz="1200">
                          <a:latin typeface="Times New Roman"/>
                          <a:ea typeface="Calibri"/>
                          <a:cs typeface="Times New Roman"/>
                        </a:rPr>
                        <a:t>3) Қорғаныс рефлекстері – түшкіру, көзді жыпылықтату, жөтел, құсу. </a:t>
                      </a:r>
                      <a:endParaRPr lang="ru-RU" sz="1200">
                        <a:latin typeface="Calibri"/>
                        <a:ea typeface="Calibri"/>
                        <a:cs typeface="Times New Roman"/>
                      </a:endParaRPr>
                    </a:p>
                  </a:txBody>
                  <a:tcPr marL="36642" marR="366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1279931">
                <a:tc vMerge="1">
                  <a:txBody>
                    <a:bodyPr/>
                    <a:lstStyle/>
                    <a:p>
                      <a:endParaRPr lang="ru-RU"/>
                    </a:p>
                  </a:txBody>
                  <a:tcPr/>
                </a:tc>
                <a:tc vMerge="1">
                  <a:txBody>
                    <a:bodyPr/>
                    <a:lstStyle/>
                    <a:p>
                      <a:endParaRPr lang="ru-RU"/>
                    </a:p>
                  </a:txBody>
                  <a:tcPr/>
                </a:tc>
                <a:tc>
                  <a:txBody>
                    <a:bodyPr/>
                    <a:lstStyle/>
                    <a:p>
                      <a:pPr algn="ctr">
                        <a:lnSpc>
                          <a:spcPct val="115000"/>
                        </a:lnSpc>
                        <a:spcAft>
                          <a:spcPts val="0"/>
                        </a:spcAft>
                      </a:pPr>
                      <a:r>
                        <a:rPr lang="kk-KZ" sz="1200" b="1">
                          <a:latin typeface="Times New Roman"/>
                          <a:ea typeface="Calibri"/>
                          <a:cs typeface="Times New Roman"/>
                        </a:rPr>
                        <a:t>Вароли көпірі</a:t>
                      </a:r>
                      <a:endParaRPr lang="ru-RU" sz="1200">
                        <a:latin typeface="Calibri"/>
                        <a:ea typeface="Calibri"/>
                        <a:cs typeface="Times New Roman"/>
                      </a:endParaRPr>
                    </a:p>
                    <a:p>
                      <a:pPr>
                        <a:lnSpc>
                          <a:spcPct val="115000"/>
                        </a:lnSpc>
                        <a:spcAft>
                          <a:spcPts val="0"/>
                        </a:spcAft>
                      </a:pPr>
                      <a:r>
                        <a:rPr lang="en-US" sz="1200">
                          <a:latin typeface="Times New Roman"/>
                          <a:ea typeface="Calibri"/>
                          <a:cs typeface="Times New Roman"/>
                        </a:rPr>
                        <a:t>VIII</a:t>
                      </a:r>
                      <a:r>
                        <a:rPr lang="ru-RU" sz="1200">
                          <a:latin typeface="Times New Roman"/>
                          <a:ea typeface="Calibri"/>
                          <a:cs typeface="Times New Roman"/>
                        </a:rPr>
                        <a:t> – </a:t>
                      </a:r>
                      <a:r>
                        <a:rPr lang="kk-KZ" sz="1200">
                          <a:latin typeface="Times New Roman"/>
                          <a:ea typeface="Calibri"/>
                          <a:cs typeface="Times New Roman"/>
                        </a:rPr>
                        <a:t>есту;</a:t>
                      </a:r>
                      <a:endParaRPr lang="ru-RU" sz="1200">
                        <a:latin typeface="Calibri"/>
                        <a:ea typeface="Calibri"/>
                        <a:cs typeface="Times New Roman"/>
                      </a:endParaRPr>
                    </a:p>
                    <a:p>
                      <a:pPr>
                        <a:lnSpc>
                          <a:spcPct val="115000"/>
                        </a:lnSpc>
                        <a:spcAft>
                          <a:spcPts val="0"/>
                        </a:spcAft>
                      </a:pPr>
                      <a:r>
                        <a:rPr lang="en-US" sz="1200">
                          <a:latin typeface="Times New Roman"/>
                          <a:ea typeface="Calibri"/>
                          <a:cs typeface="Times New Roman"/>
                        </a:rPr>
                        <a:t>VII</a:t>
                      </a:r>
                      <a:r>
                        <a:rPr lang="ru-RU" sz="1200">
                          <a:latin typeface="Times New Roman"/>
                          <a:ea typeface="Calibri"/>
                          <a:cs typeface="Times New Roman"/>
                        </a:rPr>
                        <a:t> – </a:t>
                      </a:r>
                      <a:r>
                        <a:rPr lang="kk-KZ" sz="1200">
                          <a:latin typeface="Times New Roman"/>
                          <a:ea typeface="Calibri"/>
                          <a:cs typeface="Times New Roman"/>
                        </a:rPr>
                        <a:t>бет;</a:t>
                      </a:r>
                      <a:endParaRPr lang="ru-RU" sz="1200">
                        <a:latin typeface="Calibri"/>
                        <a:ea typeface="Calibri"/>
                        <a:cs typeface="Times New Roman"/>
                      </a:endParaRPr>
                    </a:p>
                    <a:p>
                      <a:pPr>
                        <a:lnSpc>
                          <a:spcPct val="115000"/>
                        </a:lnSpc>
                        <a:spcAft>
                          <a:spcPts val="0"/>
                        </a:spcAft>
                      </a:pPr>
                      <a:r>
                        <a:rPr lang="kk-KZ" sz="1200">
                          <a:latin typeface="Times New Roman"/>
                          <a:ea typeface="Calibri"/>
                          <a:cs typeface="Times New Roman"/>
                        </a:rPr>
                        <a:t>VI – бағыттаушы;</a:t>
                      </a:r>
                      <a:endParaRPr lang="ru-RU" sz="1200">
                        <a:latin typeface="Calibri"/>
                        <a:ea typeface="Calibri"/>
                        <a:cs typeface="Times New Roman"/>
                      </a:endParaRPr>
                    </a:p>
                    <a:p>
                      <a:pPr>
                        <a:lnSpc>
                          <a:spcPct val="115000"/>
                        </a:lnSpc>
                        <a:spcAft>
                          <a:spcPts val="0"/>
                        </a:spcAft>
                      </a:pPr>
                      <a:r>
                        <a:rPr lang="kk-KZ" sz="1200">
                          <a:latin typeface="Times New Roman"/>
                          <a:ea typeface="Calibri"/>
                          <a:cs typeface="Times New Roman"/>
                        </a:rPr>
                        <a:t>V – үшкілік жүйкелер ядролары орналасқан.</a:t>
                      </a:r>
                      <a:endParaRPr lang="ru-RU" sz="1200">
                        <a:latin typeface="Calibri"/>
                        <a:ea typeface="Calibri"/>
                        <a:cs typeface="Times New Roman"/>
                      </a:endParaRPr>
                    </a:p>
                  </a:txBody>
                  <a:tcPr marL="36642" marR="366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kk-KZ" sz="1200" b="1">
                          <a:latin typeface="Times New Roman"/>
                          <a:ea typeface="Calibri"/>
                          <a:cs typeface="Times New Roman"/>
                        </a:rPr>
                        <a:t>Өткізгіштік – </a:t>
                      </a:r>
                      <a:r>
                        <a:rPr lang="kk-KZ" sz="1200">
                          <a:latin typeface="Times New Roman"/>
                          <a:ea typeface="Calibri"/>
                          <a:cs typeface="Times New Roman"/>
                        </a:rPr>
                        <a:t>мишық жартышарларын өзара және үлкен ми сыңарлары қыртысымен байланыстыратын орталықтан тепкіш және орталыққа тепкіш жүйке жолдары мен жүйке талшықтары болады.</a:t>
                      </a:r>
                      <a:endParaRPr lang="ru-RU" sz="1200">
                        <a:latin typeface="Calibri"/>
                        <a:ea typeface="Calibri"/>
                        <a:cs typeface="Times New Roman"/>
                      </a:endParaRPr>
                    </a:p>
                  </a:txBody>
                  <a:tcPr marL="36642" marR="366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914237">
                <a:tc vMerge="1">
                  <a:txBody>
                    <a:bodyPr/>
                    <a:lstStyle/>
                    <a:p>
                      <a:endParaRPr lang="ru-RU"/>
                    </a:p>
                  </a:txBody>
                  <a:tcPr/>
                </a:tc>
                <a:tc vMerge="1">
                  <a:txBody>
                    <a:bodyPr/>
                    <a:lstStyle/>
                    <a:p>
                      <a:endParaRPr lang="ru-RU"/>
                    </a:p>
                  </a:txBody>
                  <a:tcPr/>
                </a:tc>
                <a:tc>
                  <a:txBody>
                    <a:bodyPr/>
                    <a:lstStyle/>
                    <a:p>
                      <a:pPr algn="ctr">
                        <a:lnSpc>
                          <a:spcPct val="115000"/>
                        </a:lnSpc>
                        <a:spcAft>
                          <a:spcPts val="0"/>
                        </a:spcAft>
                      </a:pPr>
                      <a:r>
                        <a:rPr lang="kk-KZ" sz="1200" b="1">
                          <a:latin typeface="Times New Roman"/>
                          <a:ea typeface="Calibri"/>
                          <a:cs typeface="Times New Roman"/>
                        </a:rPr>
                        <a:t>Мишық</a:t>
                      </a:r>
                      <a:endParaRPr lang="ru-RU" sz="1200">
                        <a:latin typeface="Calibri"/>
                        <a:ea typeface="Calibri"/>
                        <a:cs typeface="Times New Roman"/>
                      </a:endParaRPr>
                    </a:p>
                    <a:p>
                      <a:pPr>
                        <a:lnSpc>
                          <a:spcPct val="115000"/>
                        </a:lnSpc>
                        <a:spcAft>
                          <a:spcPts val="0"/>
                        </a:spcAft>
                      </a:pPr>
                      <a:r>
                        <a:rPr lang="kk-KZ" sz="1200">
                          <a:latin typeface="Times New Roman"/>
                          <a:ea typeface="Calibri"/>
                          <a:cs typeface="Times New Roman"/>
                        </a:rPr>
                        <a:t>Мишық жатрышарлары өзара байланысқан және ақ және сұр заттан тұрады.</a:t>
                      </a:r>
                      <a:endParaRPr lang="ru-RU" sz="1200">
                        <a:latin typeface="Calibri"/>
                        <a:ea typeface="Calibri"/>
                        <a:cs typeface="Times New Roman"/>
                      </a:endParaRPr>
                    </a:p>
                  </a:txBody>
                  <a:tcPr marL="36642" marR="366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kk-KZ" sz="1200">
                          <a:latin typeface="Times New Roman"/>
                          <a:ea typeface="Calibri"/>
                          <a:cs typeface="Times New Roman"/>
                        </a:rPr>
                        <a:t>Ерікті қозғалыстардың координациясы және кеңістікте дене қалпын сақтау.</a:t>
                      </a:r>
                      <a:endParaRPr lang="ru-RU" sz="1200">
                        <a:latin typeface="Calibri"/>
                        <a:ea typeface="Calibri"/>
                        <a:cs typeface="Times New Roman"/>
                      </a:endParaRPr>
                    </a:p>
                    <a:p>
                      <a:pPr algn="just">
                        <a:lnSpc>
                          <a:spcPct val="115000"/>
                        </a:lnSpc>
                        <a:spcAft>
                          <a:spcPts val="0"/>
                        </a:spcAft>
                      </a:pPr>
                      <a:r>
                        <a:rPr lang="kk-KZ" sz="1200">
                          <a:latin typeface="Times New Roman"/>
                          <a:ea typeface="Calibri"/>
                          <a:cs typeface="Times New Roman"/>
                        </a:rPr>
                        <a:t>Бұлшықет тонусы мен тепе-теңдікті реттеу. </a:t>
                      </a:r>
                      <a:endParaRPr lang="ru-RU" sz="1200">
                        <a:latin typeface="Calibri"/>
                        <a:ea typeface="Calibri"/>
                        <a:cs typeface="Times New Roman"/>
                      </a:endParaRPr>
                    </a:p>
                  </a:txBody>
                  <a:tcPr marL="36642" marR="366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914237">
                <a:tc vMerge="1">
                  <a:txBody>
                    <a:bodyPr/>
                    <a:lstStyle/>
                    <a:p>
                      <a:endParaRPr lang="ru-RU"/>
                    </a:p>
                  </a:txBody>
                  <a:tcPr/>
                </a:tc>
                <a:tc gridSpan="3">
                  <a:txBody>
                    <a:bodyPr/>
                    <a:lstStyle/>
                    <a:p>
                      <a:pPr algn="just">
                        <a:lnSpc>
                          <a:spcPct val="115000"/>
                        </a:lnSpc>
                        <a:spcAft>
                          <a:spcPts val="0"/>
                        </a:spcAft>
                      </a:pPr>
                      <a:r>
                        <a:rPr lang="kk-KZ" sz="1200" dirty="0">
                          <a:solidFill>
                            <a:srgbClr val="FF0000"/>
                          </a:solidFill>
                          <a:latin typeface="Times New Roman"/>
                          <a:ea typeface="Calibri"/>
                          <a:cs typeface="Times New Roman"/>
                        </a:rPr>
                        <a:t>Ретикулярлық фармация</a:t>
                      </a:r>
                      <a:r>
                        <a:rPr lang="kk-KZ" sz="1200" dirty="0">
                          <a:latin typeface="Times New Roman"/>
                          <a:ea typeface="Calibri"/>
                          <a:cs typeface="Times New Roman"/>
                        </a:rPr>
                        <a:t> – ми бағанасы мен аралық миды орайтын жүйке талшықтарының торы. Мидың орталыққа тепкіш және орталықтан тепкіш жолдарының өзара әрекеттестігін, организмніңәртүрлі қызметтерінің координациясын және ОЖЖ барлық бөлімдерінің қозғыштығын қамтамасыз етеді.</a:t>
                      </a:r>
                      <a:endParaRPr lang="ru-RU" sz="1200" dirty="0">
                        <a:latin typeface="Calibri"/>
                        <a:ea typeface="Calibri"/>
                        <a:cs typeface="Times New Roman"/>
                      </a:endParaRPr>
                    </a:p>
                  </a:txBody>
                  <a:tcPr marL="36642" marR="366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xmlns="" val="10004"/>
                  </a:ext>
                </a:extLst>
              </a:tr>
            </a:tbl>
          </a:graphicData>
        </a:graphic>
      </p:graphicFrame>
      <p:sp>
        <p:nvSpPr>
          <p:cNvPr id="1025"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sz="1400" b="1" i="0" u="none" strike="noStrike" cap="none" normalizeH="0" baseline="0">
                <a:ln>
                  <a:noFill/>
                </a:ln>
                <a:solidFill>
                  <a:schemeClr val="tx1"/>
                </a:solidFill>
                <a:effectLst/>
                <a:latin typeface="Times New Roman" pitchFamily="18" charset="0"/>
                <a:ea typeface="Calibri" pitchFamily="34" charset="0"/>
                <a:cs typeface="Times New Roman" pitchFamily="18" charset="0"/>
              </a:rPr>
              <a:t>БАС МИЫНЫҢ ҚҰРЫЛЫСЫ МЕН ҚЫЗМЕТІ</a:t>
            </a:r>
            <a:endParaRPr kumimoji="0" lang="kk-KZ" sz="1800" b="0" i="0" u="none" strike="noStrike" cap="none" normalizeH="0" baseline="0">
              <a:ln>
                <a:noFill/>
              </a:ln>
              <a:solidFill>
                <a:schemeClr val="tx1"/>
              </a:solidFill>
              <a:effectLst/>
              <a:latin typeface="Arial" pitchFamily="34" charset="0"/>
              <a:cs typeface="Arial"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214281" y="142852"/>
          <a:ext cx="8786874" cy="6668244"/>
        </p:xfrm>
        <a:graphic>
          <a:graphicData uri="http://schemas.openxmlformats.org/drawingml/2006/table">
            <a:tbl>
              <a:tblPr/>
              <a:tblGrid>
                <a:gridCol w="2663774">
                  <a:extLst>
                    <a:ext uri="{9D8B030D-6E8A-4147-A177-3AD203B41FA5}">
                      <a16:colId xmlns:a16="http://schemas.microsoft.com/office/drawing/2014/main" xmlns="" val="20000"/>
                    </a:ext>
                  </a:extLst>
                </a:gridCol>
                <a:gridCol w="795552">
                  <a:extLst>
                    <a:ext uri="{9D8B030D-6E8A-4147-A177-3AD203B41FA5}">
                      <a16:colId xmlns:a16="http://schemas.microsoft.com/office/drawing/2014/main" xmlns="" val="20001"/>
                    </a:ext>
                  </a:extLst>
                </a:gridCol>
                <a:gridCol w="2663774">
                  <a:extLst>
                    <a:ext uri="{9D8B030D-6E8A-4147-A177-3AD203B41FA5}">
                      <a16:colId xmlns:a16="http://schemas.microsoft.com/office/drawing/2014/main" xmlns="" val="20002"/>
                    </a:ext>
                  </a:extLst>
                </a:gridCol>
                <a:gridCol w="2663774">
                  <a:extLst>
                    <a:ext uri="{9D8B030D-6E8A-4147-A177-3AD203B41FA5}">
                      <a16:colId xmlns:a16="http://schemas.microsoft.com/office/drawing/2014/main" xmlns="" val="20003"/>
                    </a:ext>
                  </a:extLst>
                </a:gridCol>
              </a:tblGrid>
              <a:tr h="201656">
                <a:tc gridSpan="2">
                  <a:txBody>
                    <a:bodyPr/>
                    <a:lstStyle/>
                    <a:p>
                      <a:pPr algn="ctr">
                        <a:lnSpc>
                          <a:spcPct val="115000"/>
                        </a:lnSpc>
                        <a:spcAft>
                          <a:spcPts val="0"/>
                        </a:spcAft>
                      </a:pPr>
                      <a:r>
                        <a:rPr lang="kk-KZ" sz="1200" dirty="0">
                          <a:latin typeface="Times New Roman"/>
                          <a:ea typeface="Calibri"/>
                          <a:cs typeface="Times New Roman"/>
                        </a:rPr>
                        <a:t>Ми бөлімдері</a:t>
                      </a:r>
                      <a:endParaRPr lang="ru-RU" sz="1200" dirty="0">
                        <a:latin typeface="Calibri"/>
                        <a:ea typeface="Calibri"/>
                        <a:cs typeface="Times New Roman"/>
                      </a:endParaRPr>
                    </a:p>
                  </a:txBody>
                  <a:tcPr marL="33409" marR="334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algn="ctr">
                        <a:lnSpc>
                          <a:spcPct val="115000"/>
                        </a:lnSpc>
                        <a:spcAft>
                          <a:spcPts val="0"/>
                        </a:spcAft>
                      </a:pPr>
                      <a:r>
                        <a:rPr lang="kk-KZ" sz="1200" dirty="0">
                          <a:latin typeface="Times New Roman"/>
                          <a:ea typeface="Calibri"/>
                          <a:cs typeface="Times New Roman"/>
                        </a:rPr>
                        <a:t>Бөлім құрылымдары</a:t>
                      </a:r>
                      <a:endParaRPr lang="ru-RU" sz="1200" dirty="0">
                        <a:latin typeface="Calibri"/>
                        <a:ea typeface="Calibri"/>
                        <a:cs typeface="Times New Roman"/>
                      </a:endParaRPr>
                    </a:p>
                  </a:txBody>
                  <a:tcPr marL="33409" marR="334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200">
                          <a:latin typeface="Times New Roman"/>
                          <a:ea typeface="Calibri"/>
                          <a:cs typeface="Times New Roman"/>
                        </a:rPr>
                        <a:t>Қызметі </a:t>
                      </a:r>
                      <a:endParaRPr lang="ru-RU" sz="1200">
                        <a:latin typeface="Calibri"/>
                        <a:ea typeface="Calibri"/>
                        <a:cs typeface="Times New Roman"/>
                      </a:endParaRPr>
                    </a:p>
                  </a:txBody>
                  <a:tcPr marL="33409" marR="334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1626018">
                <a:tc>
                  <a:txBody>
                    <a:bodyPr/>
                    <a:lstStyle/>
                    <a:p>
                      <a:pPr algn="ctr">
                        <a:lnSpc>
                          <a:spcPct val="115000"/>
                        </a:lnSpc>
                        <a:spcAft>
                          <a:spcPts val="0"/>
                        </a:spcAft>
                      </a:pPr>
                      <a:r>
                        <a:rPr lang="kk-KZ" sz="1200">
                          <a:solidFill>
                            <a:srgbClr val="FF0000"/>
                          </a:solidFill>
                          <a:latin typeface="Times New Roman"/>
                          <a:ea typeface="Calibri"/>
                          <a:cs typeface="Times New Roman"/>
                        </a:rPr>
                        <a:t>Ми бағанасы</a:t>
                      </a:r>
                      <a:endParaRPr lang="ru-RU" sz="1200">
                        <a:latin typeface="Calibri"/>
                        <a:ea typeface="Calibri"/>
                        <a:cs typeface="Times New Roman"/>
                      </a:endParaRPr>
                    </a:p>
                  </a:txBody>
                  <a:tcPr marL="33409" marR="334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200" dirty="0">
                          <a:latin typeface="Times New Roman"/>
                          <a:ea typeface="Calibri"/>
                          <a:cs typeface="Times New Roman"/>
                        </a:rPr>
                        <a:t>Аралық ми </a:t>
                      </a:r>
                      <a:endParaRPr lang="ru-RU" sz="1200" dirty="0">
                        <a:latin typeface="Calibri"/>
                        <a:ea typeface="Calibri"/>
                        <a:cs typeface="Times New Roman"/>
                      </a:endParaRPr>
                    </a:p>
                  </a:txBody>
                  <a:tcPr marL="33409" marR="334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kk-KZ" sz="1200" dirty="0">
                          <a:latin typeface="Times New Roman"/>
                          <a:ea typeface="Calibri"/>
                          <a:cs typeface="Times New Roman"/>
                        </a:rPr>
                        <a:t>Біріншілік көру және есту орталықтарының ядролары бар </a:t>
                      </a:r>
                      <a:r>
                        <a:rPr lang="kk-KZ" sz="1200" b="1" dirty="0">
                          <a:latin typeface="Times New Roman"/>
                          <a:ea typeface="Calibri"/>
                          <a:cs typeface="Times New Roman"/>
                        </a:rPr>
                        <a:t>төрт төмпешік ми.</a:t>
                      </a:r>
                      <a:endParaRPr lang="ru-RU" sz="1200" dirty="0">
                        <a:latin typeface="Calibri"/>
                        <a:ea typeface="Calibri"/>
                        <a:cs typeface="Times New Roman"/>
                      </a:endParaRPr>
                    </a:p>
                    <a:p>
                      <a:pPr algn="just">
                        <a:lnSpc>
                          <a:spcPct val="115000"/>
                        </a:lnSpc>
                        <a:spcAft>
                          <a:spcPts val="0"/>
                        </a:spcAft>
                      </a:pPr>
                      <a:r>
                        <a:rPr lang="kk-KZ" sz="1200" b="1" dirty="0">
                          <a:latin typeface="Times New Roman"/>
                          <a:ea typeface="Calibri"/>
                          <a:cs typeface="Times New Roman"/>
                        </a:rPr>
                        <a:t>Ми аяқтары</a:t>
                      </a:r>
                      <a:endParaRPr lang="ru-RU" sz="1200" dirty="0">
                        <a:latin typeface="Calibri"/>
                        <a:ea typeface="Calibri"/>
                        <a:cs typeface="Times New Roman"/>
                      </a:endParaRPr>
                    </a:p>
                    <a:p>
                      <a:pPr algn="just">
                        <a:lnSpc>
                          <a:spcPct val="115000"/>
                        </a:lnSpc>
                        <a:spcAft>
                          <a:spcPts val="0"/>
                        </a:spcAft>
                      </a:pPr>
                      <a:r>
                        <a:rPr lang="kk-KZ" sz="1200" dirty="0">
                          <a:latin typeface="Times New Roman"/>
                          <a:ea typeface="Calibri"/>
                          <a:cs typeface="Times New Roman"/>
                        </a:rPr>
                        <a:t>Ядролары:</a:t>
                      </a:r>
                      <a:endParaRPr lang="ru-RU" sz="1200" dirty="0">
                        <a:latin typeface="Calibri"/>
                        <a:ea typeface="Calibri"/>
                        <a:cs typeface="Times New Roman"/>
                      </a:endParaRPr>
                    </a:p>
                    <a:p>
                      <a:pPr algn="just">
                        <a:lnSpc>
                          <a:spcPct val="115000"/>
                        </a:lnSpc>
                        <a:spcAft>
                          <a:spcPts val="0"/>
                        </a:spcAft>
                      </a:pPr>
                      <a:r>
                        <a:rPr lang="kk-KZ" sz="1200" dirty="0">
                          <a:latin typeface="Times New Roman"/>
                          <a:ea typeface="Calibri"/>
                          <a:cs typeface="Times New Roman"/>
                        </a:rPr>
                        <a:t>IV – көзді қозғалтатын;</a:t>
                      </a:r>
                      <a:endParaRPr lang="ru-RU" sz="1200" dirty="0">
                        <a:latin typeface="Calibri"/>
                        <a:ea typeface="Calibri"/>
                        <a:cs typeface="Times New Roman"/>
                      </a:endParaRPr>
                    </a:p>
                    <a:p>
                      <a:pPr algn="just">
                        <a:lnSpc>
                          <a:spcPct val="115000"/>
                        </a:lnSpc>
                        <a:spcAft>
                          <a:spcPts val="0"/>
                        </a:spcAft>
                      </a:pPr>
                      <a:r>
                        <a:rPr lang="kk-KZ" sz="1200" dirty="0">
                          <a:latin typeface="Times New Roman"/>
                          <a:ea typeface="Calibri"/>
                          <a:cs typeface="Times New Roman"/>
                        </a:rPr>
                        <a:t>III – топтамалық жүйкелер.</a:t>
                      </a:r>
                      <a:endParaRPr lang="ru-RU" sz="1200" dirty="0">
                        <a:latin typeface="Calibri"/>
                        <a:ea typeface="Calibri"/>
                        <a:cs typeface="Times New Roman"/>
                      </a:endParaRPr>
                    </a:p>
                  </a:txBody>
                  <a:tcPr marL="33409" marR="334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kk-KZ" sz="1200" b="1" dirty="0">
                          <a:latin typeface="Times New Roman"/>
                          <a:ea typeface="Calibri"/>
                          <a:cs typeface="Times New Roman"/>
                        </a:rPr>
                        <a:t>Өткізгіштік</a:t>
                      </a:r>
                      <a:endParaRPr lang="ru-RU" sz="1200" dirty="0">
                        <a:latin typeface="Calibri"/>
                        <a:ea typeface="Calibri"/>
                        <a:cs typeface="Times New Roman"/>
                      </a:endParaRPr>
                    </a:p>
                    <a:p>
                      <a:pPr algn="just">
                        <a:lnSpc>
                          <a:spcPct val="115000"/>
                        </a:lnSpc>
                        <a:spcAft>
                          <a:spcPts val="0"/>
                        </a:spcAft>
                      </a:pPr>
                      <a:r>
                        <a:rPr lang="kk-KZ" sz="1200" b="1" dirty="0">
                          <a:latin typeface="Times New Roman"/>
                          <a:ea typeface="Calibri"/>
                          <a:cs typeface="Times New Roman"/>
                        </a:rPr>
                        <a:t>Рефлекторлық</a:t>
                      </a:r>
                      <a:endParaRPr lang="ru-RU" sz="1200" dirty="0">
                        <a:latin typeface="Calibri"/>
                        <a:ea typeface="Calibri"/>
                        <a:cs typeface="Times New Roman"/>
                      </a:endParaRPr>
                    </a:p>
                    <a:p>
                      <a:pPr marL="342900" lvl="0" indent="-342900" algn="just">
                        <a:lnSpc>
                          <a:spcPct val="115000"/>
                        </a:lnSpc>
                        <a:spcAft>
                          <a:spcPts val="0"/>
                        </a:spcAft>
                        <a:buFont typeface="+mj-lt"/>
                        <a:buAutoNum type="arabicParenR"/>
                      </a:pPr>
                      <a:r>
                        <a:rPr lang="kk-KZ" sz="1200" dirty="0">
                          <a:latin typeface="Times New Roman"/>
                          <a:ea typeface="Calibri"/>
                          <a:cs typeface="Times New Roman"/>
                        </a:rPr>
                        <a:t>Бас пен дененің бұрылуы кезінде туындайтын көру және дыбыстық тітіркендіргіштерге бағытталған рефлекстер;</a:t>
                      </a:r>
                      <a:endParaRPr lang="ru-RU" sz="1200" dirty="0">
                        <a:latin typeface="Calibri"/>
                        <a:ea typeface="Calibri"/>
                        <a:cs typeface="Times New Roman"/>
                      </a:endParaRPr>
                    </a:p>
                    <a:p>
                      <a:pPr marL="342900" lvl="0" indent="-342900" algn="just">
                        <a:lnSpc>
                          <a:spcPct val="115000"/>
                        </a:lnSpc>
                        <a:spcAft>
                          <a:spcPts val="0"/>
                        </a:spcAft>
                        <a:buFont typeface="+mj-lt"/>
                        <a:buAutoNum type="arabicParenR"/>
                      </a:pPr>
                      <a:r>
                        <a:rPr lang="kk-KZ" sz="1200" dirty="0">
                          <a:latin typeface="Times New Roman"/>
                          <a:ea typeface="Calibri"/>
                          <a:cs typeface="Times New Roman"/>
                        </a:rPr>
                        <a:t>Бұлшықет тонусы мен дене тұрысын реттеу.</a:t>
                      </a:r>
                      <a:endParaRPr lang="ru-RU" sz="1200" dirty="0">
                        <a:latin typeface="Calibri"/>
                        <a:ea typeface="Calibri"/>
                        <a:cs typeface="Times New Roman"/>
                      </a:endParaRPr>
                    </a:p>
                  </a:txBody>
                  <a:tcPr marL="33409" marR="334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1216281">
                <a:tc rowSpan="3">
                  <a:txBody>
                    <a:bodyPr/>
                    <a:lstStyle/>
                    <a:p>
                      <a:pPr algn="ctr">
                        <a:lnSpc>
                          <a:spcPct val="115000"/>
                        </a:lnSpc>
                        <a:spcAft>
                          <a:spcPts val="0"/>
                        </a:spcAft>
                      </a:pPr>
                      <a:r>
                        <a:rPr lang="kk-KZ" sz="1200" dirty="0">
                          <a:solidFill>
                            <a:srgbClr val="FF0000"/>
                          </a:solidFill>
                          <a:latin typeface="Times New Roman"/>
                          <a:ea typeface="Calibri"/>
                          <a:cs typeface="Times New Roman"/>
                        </a:rPr>
                        <a:t>Ми қыртысы асты</a:t>
                      </a:r>
                      <a:endParaRPr lang="ru-RU" sz="1200" dirty="0">
                        <a:latin typeface="Calibri"/>
                        <a:ea typeface="Calibri"/>
                        <a:cs typeface="Times New Roman"/>
                      </a:endParaRPr>
                    </a:p>
                  </a:txBody>
                  <a:tcPr marL="33409" marR="334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a:lnSpc>
                          <a:spcPct val="115000"/>
                        </a:lnSpc>
                        <a:spcAft>
                          <a:spcPts val="0"/>
                        </a:spcAft>
                      </a:pPr>
                      <a:r>
                        <a:rPr lang="kk-KZ" sz="1200">
                          <a:latin typeface="Times New Roman"/>
                          <a:ea typeface="Calibri"/>
                          <a:cs typeface="Times New Roman"/>
                        </a:rPr>
                        <a:t>Алдыңғы ми </a:t>
                      </a:r>
                      <a:endParaRPr lang="ru-RU" sz="1200">
                        <a:latin typeface="Calibri"/>
                        <a:ea typeface="Calibri"/>
                        <a:cs typeface="Times New Roman"/>
                      </a:endParaRPr>
                    </a:p>
                  </a:txBody>
                  <a:tcPr marL="33409" marR="334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kk-KZ" sz="1200">
                          <a:latin typeface="Times New Roman"/>
                          <a:ea typeface="Calibri"/>
                          <a:cs typeface="Times New Roman"/>
                        </a:rPr>
                        <a:t>Аралық ми </a:t>
                      </a:r>
                      <a:endParaRPr lang="ru-RU" sz="1200">
                        <a:latin typeface="Calibri"/>
                        <a:ea typeface="Calibri"/>
                        <a:cs typeface="Times New Roman"/>
                      </a:endParaRPr>
                    </a:p>
                    <a:p>
                      <a:pPr algn="ctr">
                        <a:lnSpc>
                          <a:spcPct val="115000"/>
                        </a:lnSpc>
                        <a:spcAft>
                          <a:spcPts val="0"/>
                        </a:spcAft>
                      </a:pPr>
                      <a:r>
                        <a:rPr lang="kk-KZ" sz="1200">
                          <a:latin typeface="Times New Roman"/>
                          <a:ea typeface="Calibri"/>
                          <a:cs typeface="Times New Roman"/>
                        </a:rPr>
                        <a:t>А) таламус</a:t>
                      </a:r>
                      <a:endParaRPr lang="ru-RU" sz="1200">
                        <a:latin typeface="Calibri"/>
                        <a:ea typeface="Calibri"/>
                        <a:cs typeface="Times New Roman"/>
                      </a:endParaRPr>
                    </a:p>
                    <a:p>
                      <a:pPr algn="ctr">
                        <a:lnSpc>
                          <a:spcPct val="115000"/>
                        </a:lnSpc>
                        <a:spcAft>
                          <a:spcPts val="0"/>
                        </a:spcAft>
                      </a:pPr>
                      <a:r>
                        <a:rPr lang="kk-KZ" sz="1200">
                          <a:latin typeface="Times New Roman"/>
                          <a:ea typeface="Calibri"/>
                          <a:cs typeface="Times New Roman"/>
                        </a:rPr>
                        <a:t>(көру төмпешігі) ІІ-ші жұп көру жүйкесі жұбымен;</a:t>
                      </a:r>
                      <a:endParaRPr lang="ru-RU" sz="1200">
                        <a:latin typeface="Calibri"/>
                        <a:ea typeface="Calibri"/>
                        <a:cs typeface="Times New Roman"/>
                      </a:endParaRPr>
                    </a:p>
                    <a:p>
                      <a:pPr algn="ctr">
                        <a:lnSpc>
                          <a:spcPct val="115000"/>
                        </a:lnSpc>
                        <a:spcAft>
                          <a:spcPts val="0"/>
                        </a:spcAft>
                      </a:pPr>
                      <a:r>
                        <a:rPr lang="kk-KZ" sz="1200">
                          <a:latin typeface="Times New Roman"/>
                          <a:ea typeface="Calibri"/>
                          <a:cs typeface="Times New Roman"/>
                        </a:rPr>
                        <a:t>Б) гипоталамус.</a:t>
                      </a:r>
                      <a:endParaRPr lang="ru-RU" sz="1200">
                        <a:latin typeface="Calibri"/>
                        <a:ea typeface="Calibri"/>
                        <a:cs typeface="Times New Roman"/>
                      </a:endParaRPr>
                    </a:p>
                  </a:txBody>
                  <a:tcPr marL="33409" marR="334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200" dirty="0">
                          <a:latin typeface="Times New Roman"/>
                          <a:ea typeface="Calibri"/>
                          <a:cs typeface="Times New Roman"/>
                        </a:rPr>
                        <a:t>Барлық сезім мүшелерінен келіп түсетін апаратты жинақтау және бағалау.</a:t>
                      </a:r>
                      <a:endParaRPr lang="ru-RU" sz="1200" dirty="0">
                        <a:latin typeface="Calibri"/>
                        <a:ea typeface="Calibri"/>
                        <a:cs typeface="Times New Roman"/>
                      </a:endParaRPr>
                    </a:p>
                    <a:p>
                      <a:pPr algn="ctr">
                        <a:lnSpc>
                          <a:spcPct val="115000"/>
                        </a:lnSpc>
                        <a:spcAft>
                          <a:spcPts val="0"/>
                        </a:spcAft>
                      </a:pPr>
                      <a:r>
                        <a:rPr lang="kk-KZ" sz="1200" dirty="0">
                          <a:latin typeface="Times New Roman"/>
                          <a:ea typeface="Calibri"/>
                          <a:cs typeface="Times New Roman"/>
                        </a:rPr>
                        <a:t>Біршама маңызды ақпаратты бөлу және оны ми қыртысына жіберу.</a:t>
                      </a:r>
                      <a:endParaRPr lang="ru-RU" sz="1200" dirty="0">
                        <a:latin typeface="Calibri"/>
                        <a:ea typeface="Calibri"/>
                        <a:cs typeface="Times New Roman"/>
                      </a:endParaRPr>
                    </a:p>
                    <a:p>
                      <a:pPr algn="ctr">
                        <a:lnSpc>
                          <a:spcPct val="115000"/>
                        </a:lnSpc>
                        <a:spcAft>
                          <a:spcPts val="0"/>
                        </a:spcAft>
                      </a:pPr>
                      <a:r>
                        <a:rPr lang="kk-KZ" sz="1200" dirty="0">
                          <a:latin typeface="Times New Roman"/>
                          <a:ea typeface="Calibri"/>
                          <a:cs typeface="Times New Roman"/>
                        </a:rPr>
                        <a:t>Эмоционалдық іс-әрекетті реттеу. </a:t>
                      </a:r>
                      <a:endParaRPr lang="ru-RU" sz="1200" dirty="0">
                        <a:latin typeface="Calibri"/>
                        <a:ea typeface="Calibri"/>
                        <a:cs typeface="Times New Roman"/>
                      </a:endParaRPr>
                    </a:p>
                  </a:txBody>
                  <a:tcPr marL="33409" marR="334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2240622">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l">
                        <a:lnSpc>
                          <a:spcPct val="115000"/>
                        </a:lnSpc>
                        <a:spcAft>
                          <a:spcPts val="0"/>
                        </a:spcAft>
                      </a:pPr>
                      <a:r>
                        <a:rPr lang="kk-KZ" sz="1200" dirty="0">
                          <a:latin typeface="Times New Roman"/>
                          <a:ea typeface="Calibri"/>
                          <a:cs typeface="Times New Roman"/>
                        </a:rPr>
                        <a:t>Вегетативтік жүйке жүйесінің және ағзаның барлық тіршілік үшін маңызды қызметтерінің жоғары қыртысасты орталығы.</a:t>
                      </a:r>
                      <a:endParaRPr lang="ru-RU" sz="1200" dirty="0">
                        <a:latin typeface="Calibri"/>
                        <a:ea typeface="Calibri"/>
                        <a:cs typeface="Times New Roman"/>
                      </a:endParaRPr>
                    </a:p>
                    <a:p>
                      <a:pPr algn="l">
                        <a:lnSpc>
                          <a:spcPct val="115000"/>
                        </a:lnSpc>
                        <a:spcAft>
                          <a:spcPts val="0"/>
                        </a:spcAft>
                      </a:pPr>
                      <a:r>
                        <a:rPr lang="kk-KZ" sz="1200" dirty="0">
                          <a:latin typeface="Times New Roman"/>
                          <a:ea typeface="Calibri"/>
                          <a:cs typeface="Times New Roman"/>
                        </a:rPr>
                        <a:t>Ішкі орта тұрақтығы мен ағзаның зат алмасу процесстерін қамтамасыз етеді.</a:t>
                      </a:r>
                      <a:endParaRPr lang="ru-RU" sz="1200" dirty="0">
                        <a:latin typeface="Calibri"/>
                        <a:ea typeface="Calibri"/>
                        <a:cs typeface="Times New Roman"/>
                      </a:endParaRPr>
                    </a:p>
                    <a:p>
                      <a:pPr algn="l">
                        <a:lnSpc>
                          <a:spcPct val="115000"/>
                        </a:lnSpc>
                        <a:spcAft>
                          <a:spcPts val="0"/>
                        </a:spcAft>
                      </a:pPr>
                      <a:r>
                        <a:rPr lang="kk-KZ" sz="1200" dirty="0">
                          <a:latin typeface="Times New Roman"/>
                          <a:ea typeface="Calibri"/>
                          <a:cs typeface="Times New Roman"/>
                        </a:rPr>
                        <a:t>Мотивтелген мінез-құлық және қорғаныш реакцияларын (шөлдеу, аштық, тоқтық, қорқыныш, ашу, сүйсіну немесе сүйсінбеу) реттеу.</a:t>
                      </a:r>
                      <a:endParaRPr lang="ru-RU" sz="1200" dirty="0">
                        <a:latin typeface="Calibri"/>
                        <a:ea typeface="Calibri"/>
                        <a:cs typeface="Times New Roman"/>
                      </a:endParaRPr>
                    </a:p>
                    <a:p>
                      <a:pPr algn="l">
                        <a:lnSpc>
                          <a:spcPct val="115000"/>
                        </a:lnSpc>
                        <a:spcAft>
                          <a:spcPts val="0"/>
                        </a:spcAft>
                      </a:pPr>
                      <a:r>
                        <a:rPr lang="kk-KZ" sz="1200" dirty="0">
                          <a:latin typeface="Times New Roman"/>
                          <a:ea typeface="Calibri"/>
                          <a:cs typeface="Times New Roman"/>
                        </a:rPr>
                        <a:t>Ұйқы мен сергектік алмасуына қатысу.</a:t>
                      </a:r>
                      <a:endParaRPr lang="ru-RU" sz="1200" dirty="0">
                        <a:latin typeface="Calibri"/>
                        <a:ea typeface="Calibri"/>
                        <a:cs typeface="Times New Roman"/>
                      </a:endParaRPr>
                    </a:p>
                  </a:txBody>
                  <a:tcPr marL="33409" marR="334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1216281">
                <a:tc vMerge="1">
                  <a:txBody>
                    <a:bodyPr/>
                    <a:lstStyle/>
                    <a:p>
                      <a:endParaRPr lang="ru-RU"/>
                    </a:p>
                  </a:txBody>
                  <a:tcPr/>
                </a:tc>
                <a:tc vMerge="1">
                  <a:txBody>
                    <a:bodyPr/>
                    <a:lstStyle/>
                    <a:p>
                      <a:endParaRPr lang="ru-RU"/>
                    </a:p>
                  </a:txBody>
                  <a:tcPr/>
                </a:tc>
                <a:tc>
                  <a:txBody>
                    <a:bodyPr/>
                    <a:lstStyle/>
                    <a:p>
                      <a:pPr algn="ctr">
                        <a:lnSpc>
                          <a:spcPct val="115000"/>
                        </a:lnSpc>
                        <a:spcAft>
                          <a:spcPts val="0"/>
                        </a:spcAft>
                      </a:pPr>
                      <a:r>
                        <a:rPr lang="kk-KZ" sz="1200">
                          <a:latin typeface="Times New Roman"/>
                          <a:ea typeface="Calibri"/>
                          <a:cs typeface="Times New Roman"/>
                        </a:rPr>
                        <a:t>Базальді ганглия (қыртысасты ядролар)</a:t>
                      </a:r>
                      <a:endParaRPr lang="ru-RU" sz="1200">
                        <a:latin typeface="Calibri"/>
                        <a:ea typeface="Calibri"/>
                        <a:cs typeface="Times New Roman"/>
                      </a:endParaRPr>
                    </a:p>
                  </a:txBody>
                  <a:tcPr marL="33409" marR="334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200" dirty="0">
                          <a:latin typeface="Times New Roman"/>
                          <a:ea typeface="Calibri"/>
                          <a:cs typeface="Times New Roman"/>
                        </a:rPr>
                        <a:t>Қозғалыс белсенділігін реттеу мен координациялауда (таламус және мишықпен бірге) қатысады. </a:t>
                      </a:r>
                      <a:endParaRPr lang="ru-RU" sz="1200" dirty="0">
                        <a:latin typeface="Calibri"/>
                        <a:ea typeface="Calibri"/>
                        <a:cs typeface="Times New Roman"/>
                      </a:endParaRPr>
                    </a:p>
                    <a:p>
                      <a:pPr algn="ctr">
                        <a:lnSpc>
                          <a:spcPct val="115000"/>
                        </a:lnSpc>
                        <a:spcAft>
                          <a:spcPts val="0"/>
                        </a:spcAft>
                      </a:pPr>
                      <a:r>
                        <a:rPr lang="kk-KZ" sz="1200" dirty="0">
                          <a:latin typeface="Times New Roman"/>
                          <a:ea typeface="Calibri"/>
                          <a:cs typeface="Times New Roman"/>
                        </a:rPr>
                        <a:t>Мақсатты бағытталған қозғалыстар, оқу және ес бағдарламаларын жасау және есте сақтауға қатысады.</a:t>
                      </a:r>
                      <a:endParaRPr lang="ru-RU" sz="1200" dirty="0">
                        <a:latin typeface="Calibri"/>
                        <a:ea typeface="Calibri"/>
                        <a:cs typeface="Times New Roman"/>
                      </a:endParaRPr>
                    </a:p>
                  </a:txBody>
                  <a:tcPr marL="33409" marR="334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214282" y="835152"/>
          <a:ext cx="8429685" cy="5352501"/>
        </p:xfrm>
        <a:graphic>
          <a:graphicData uri="http://schemas.openxmlformats.org/drawingml/2006/table">
            <a:tbl>
              <a:tblPr/>
              <a:tblGrid>
                <a:gridCol w="1396843">
                  <a:extLst>
                    <a:ext uri="{9D8B030D-6E8A-4147-A177-3AD203B41FA5}">
                      <a16:colId xmlns:a16="http://schemas.microsoft.com/office/drawing/2014/main" xmlns="" val="20000"/>
                    </a:ext>
                  </a:extLst>
                </a:gridCol>
                <a:gridCol w="931668">
                  <a:extLst>
                    <a:ext uri="{9D8B030D-6E8A-4147-A177-3AD203B41FA5}">
                      <a16:colId xmlns:a16="http://schemas.microsoft.com/office/drawing/2014/main" xmlns="" val="20001"/>
                    </a:ext>
                  </a:extLst>
                </a:gridCol>
                <a:gridCol w="3050587">
                  <a:extLst>
                    <a:ext uri="{9D8B030D-6E8A-4147-A177-3AD203B41FA5}">
                      <a16:colId xmlns:a16="http://schemas.microsoft.com/office/drawing/2014/main" xmlns="" val="20002"/>
                    </a:ext>
                  </a:extLst>
                </a:gridCol>
                <a:gridCol w="3050587">
                  <a:extLst>
                    <a:ext uri="{9D8B030D-6E8A-4147-A177-3AD203B41FA5}">
                      <a16:colId xmlns:a16="http://schemas.microsoft.com/office/drawing/2014/main" xmlns="" val="20003"/>
                    </a:ext>
                  </a:extLst>
                </a:gridCol>
              </a:tblGrid>
              <a:tr h="541867">
                <a:tc>
                  <a:txBody>
                    <a:bodyPr/>
                    <a:lstStyle/>
                    <a:p>
                      <a:pPr algn="ctr">
                        <a:lnSpc>
                          <a:spcPct val="115000"/>
                        </a:lnSpc>
                        <a:spcAft>
                          <a:spcPts val="0"/>
                        </a:spcAft>
                      </a:pPr>
                      <a:r>
                        <a:rPr lang="kk-KZ" sz="1200">
                          <a:latin typeface="Times New Roman"/>
                          <a:ea typeface="Calibri"/>
                          <a:cs typeface="Times New Roman"/>
                        </a:rPr>
                        <a:t>Ми бөлімі </a:t>
                      </a:r>
                      <a:endParaRPr lang="ru-RU" sz="1200">
                        <a:latin typeface="Calibri"/>
                        <a:ea typeface="Calibri"/>
                        <a:cs typeface="Times New Roman"/>
                      </a:endParaRPr>
                    </a:p>
                  </a:txBody>
                  <a:tcPr marL="37863" marR="37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200">
                          <a:latin typeface="Times New Roman"/>
                          <a:ea typeface="Calibri"/>
                          <a:cs typeface="Times New Roman"/>
                        </a:rPr>
                        <a:t>Бөлімдердің құрылымы</a:t>
                      </a:r>
                      <a:endParaRPr lang="ru-RU" sz="1200">
                        <a:latin typeface="Calibri"/>
                        <a:ea typeface="Calibri"/>
                        <a:cs typeface="Times New Roman"/>
                      </a:endParaRPr>
                    </a:p>
                  </a:txBody>
                  <a:tcPr marL="37863" marR="37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0"/>
                        </a:spcAft>
                      </a:pPr>
                      <a:r>
                        <a:rPr lang="kk-KZ" sz="1200">
                          <a:latin typeface="Times New Roman"/>
                          <a:ea typeface="Calibri"/>
                          <a:cs typeface="Times New Roman"/>
                        </a:rPr>
                        <a:t>Қызметі </a:t>
                      </a:r>
                      <a:endParaRPr lang="ru-RU" sz="1200">
                        <a:latin typeface="Calibri"/>
                        <a:ea typeface="Calibri"/>
                        <a:cs typeface="Times New Roman"/>
                      </a:endParaRPr>
                    </a:p>
                  </a:txBody>
                  <a:tcPr marL="37863" marR="37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extLst>
                  <a:ext uri="{0D108BD9-81ED-4DB2-BD59-A6C34878D82A}">
                    <a16:rowId xmlns:a16="http://schemas.microsoft.com/office/drawing/2014/main" xmlns="" val="10000"/>
                  </a:ext>
                </a:extLst>
              </a:tr>
              <a:tr h="1625600">
                <a:tc rowSpan="2">
                  <a:txBody>
                    <a:bodyPr/>
                    <a:lstStyle/>
                    <a:p>
                      <a:pPr algn="ctr">
                        <a:lnSpc>
                          <a:spcPct val="115000"/>
                        </a:lnSpc>
                        <a:spcAft>
                          <a:spcPts val="0"/>
                        </a:spcAft>
                      </a:pPr>
                      <a:r>
                        <a:rPr lang="kk-KZ" sz="1200">
                          <a:latin typeface="Times New Roman"/>
                          <a:ea typeface="Calibri"/>
                          <a:cs typeface="Times New Roman"/>
                        </a:rPr>
                        <a:t>Үлкен ми жарты-шарла-рының қабығы</a:t>
                      </a:r>
                      <a:endParaRPr lang="ru-RU" sz="1200">
                        <a:latin typeface="Calibri"/>
                        <a:ea typeface="Calibri"/>
                        <a:cs typeface="Times New Roman"/>
                      </a:endParaRPr>
                    </a:p>
                  </a:txBody>
                  <a:tcPr marL="37863" marR="37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kk-KZ" sz="1200">
                          <a:latin typeface="Times New Roman"/>
                          <a:ea typeface="Calibri"/>
                          <a:cs typeface="Times New Roman"/>
                        </a:rPr>
                        <a:t>Алдыңғы ми</a:t>
                      </a:r>
                      <a:endParaRPr lang="ru-RU" sz="1200">
                        <a:latin typeface="Calibri"/>
                        <a:ea typeface="Calibri"/>
                        <a:cs typeface="Times New Roman"/>
                      </a:endParaRPr>
                    </a:p>
                  </a:txBody>
                  <a:tcPr marL="37863" marR="37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200">
                          <a:latin typeface="Times New Roman"/>
                          <a:ea typeface="Calibri"/>
                          <a:cs typeface="Times New Roman"/>
                        </a:rPr>
                        <a:t>Ежелгі және ескі қабық (иіс сезу және висцеральдық ми)</a:t>
                      </a:r>
                      <a:endParaRPr lang="ru-RU" sz="1200">
                        <a:latin typeface="Calibri"/>
                        <a:ea typeface="Calibri"/>
                        <a:cs typeface="Times New Roman"/>
                      </a:endParaRPr>
                    </a:p>
                    <a:p>
                      <a:pPr algn="ctr">
                        <a:lnSpc>
                          <a:spcPct val="115000"/>
                        </a:lnSpc>
                        <a:spcAft>
                          <a:spcPts val="0"/>
                        </a:spcAft>
                      </a:pPr>
                      <a:r>
                        <a:rPr lang="kk-KZ" sz="1200">
                          <a:latin typeface="Times New Roman"/>
                          <a:ea typeface="Calibri"/>
                          <a:cs typeface="Times New Roman"/>
                        </a:rPr>
                        <a:t>І жұп иіс сезу жүйкелерінің ядросынан тұрады</a:t>
                      </a:r>
                      <a:endParaRPr lang="ru-RU" sz="1200">
                        <a:latin typeface="Calibri"/>
                        <a:ea typeface="Calibri"/>
                        <a:cs typeface="Times New Roman"/>
                      </a:endParaRPr>
                    </a:p>
                  </a:txBody>
                  <a:tcPr marL="37863" marR="37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200">
                          <a:latin typeface="Times New Roman"/>
                          <a:ea typeface="Calibri"/>
                          <a:cs typeface="Times New Roman"/>
                        </a:rPr>
                        <a:t>Ежелгі және ескі қабық кейбік қабықасты құрылымдармен бірлесіп лимбикалық жүйені құрайды, ол: </a:t>
                      </a:r>
                      <a:endParaRPr lang="ru-RU" sz="1200">
                        <a:latin typeface="Calibri"/>
                        <a:ea typeface="Calibri"/>
                        <a:cs typeface="Times New Roman"/>
                      </a:endParaRPr>
                    </a:p>
                    <a:p>
                      <a:pPr marL="342900" lvl="0" indent="-342900">
                        <a:lnSpc>
                          <a:spcPct val="115000"/>
                        </a:lnSpc>
                        <a:spcAft>
                          <a:spcPts val="0"/>
                        </a:spcAft>
                        <a:buFont typeface="+mj-lt"/>
                        <a:buAutoNum type="arabicParenR"/>
                      </a:pPr>
                      <a:r>
                        <a:rPr lang="kk-KZ" sz="1200">
                          <a:latin typeface="Times New Roman"/>
                          <a:ea typeface="Calibri"/>
                          <a:cs typeface="Times New Roman"/>
                        </a:rPr>
                        <a:t>Туа біткен мінез-құлық пен эмоцияның қалыптасуына жауап береді;</a:t>
                      </a:r>
                      <a:endParaRPr lang="ru-RU" sz="1200">
                        <a:latin typeface="Calibri"/>
                        <a:ea typeface="Calibri"/>
                        <a:cs typeface="Times New Roman"/>
                      </a:endParaRPr>
                    </a:p>
                    <a:p>
                      <a:pPr marL="342900" lvl="0" indent="-342900">
                        <a:lnSpc>
                          <a:spcPct val="115000"/>
                        </a:lnSpc>
                        <a:spcAft>
                          <a:spcPts val="0"/>
                        </a:spcAft>
                        <a:buFont typeface="+mj-lt"/>
                        <a:buAutoNum type="arabicParenR"/>
                      </a:pPr>
                      <a:r>
                        <a:rPr lang="kk-KZ" sz="1200">
                          <a:latin typeface="Times New Roman"/>
                          <a:ea typeface="Calibri"/>
                          <a:cs typeface="Times New Roman"/>
                        </a:rPr>
                        <a:t>Гомеостаз бен өзін-өзі сақтауға және түрді сақтауға бағытталған реакцияларды бақылауды қамтамасыз етеді;</a:t>
                      </a:r>
                      <a:endParaRPr lang="ru-RU" sz="1200">
                        <a:latin typeface="Calibri"/>
                        <a:ea typeface="Calibri"/>
                        <a:cs typeface="Times New Roman"/>
                      </a:endParaRPr>
                    </a:p>
                    <a:p>
                      <a:pPr marL="342900" lvl="0" indent="-342900">
                        <a:lnSpc>
                          <a:spcPct val="115000"/>
                        </a:lnSpc>
                        <a:spcAft>
                          <a:spcPts val="0"/>
                        </a:spcAft>
                        <a:buFont typeface="+mj-lt"/>
                        <a:buAutoNum type="arabicParenR"/>
                      </a:pPr>
                      <a:r>
                        <a:rPr lang="kk-KZ" sz="1200">
                          <a:latin typeface="Times New Roman"/>
                          <a:ea typeface="Calibri"/>
                          <a:cs typeface="Times New Roman"/>
                        </a:rPr>
                        <a:t>Вегетативтік қызметтердің реттелуіне әсер етеді. </a:t>
                      </a:r>
                      <a:endParaRPr lang="ru-RU" sz="1200">
                        <a:latin typeface="Calibri"/>
                        <a:ea typeface="Calibri"/>
                        <a:cs typeface="Times New Roman"/>
                      </a:endParaRPr>
                    </a:p>
                  </a:txBody>
                  <a:tcPr marL="37863" marR="37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1896533">
                <a:tc vMerge="1">
                  <a:txBody>
                    <a:bodyPr/>
                    <a:lstStyle/>
                    <a:p>
                      <a:endParaRPr lang="ru-RU"/>
                    </a:p>
                  </a:txBody>
                  <a:tcPr/>
                </a:tc>
                <a:tc vMerge="1">
                  <a:txBody>
                    <a:bodyPr/>
                    <a:lstStyle/>
                    <a:p>
                      <a:endParaRPr lang="ru-RU"/>
                    </a:p>
                  </a:txBody>
                  <a:tcPr/>
                </a:tc>
                <a:tc>
                  <a:txBody>
                    <a:bodyPr/>
                    <a:lstStyle/>
                    <a:p>
                      <a:pPr algn="ctr">
                        <a:lnSpc>
                          <a:spcPct val="115000"/>
                        </a:lnSpc>
                        <a:spcAft>
                          <a:spcPts val="0"/>
                        </a:spcAft>
                      </a:pPr>
                      <a:r>
                        <a:rPr lang="kk-KZ" sz="1200">
                          <a:latin typeface="Times New Roman"/>
                          <a:ea typeface="Calibri"/>
                          <a:cs typeface="Times New Roman"/>
                        </a:rPr>
                        <a:t>Жаңа қабық</a:t>
                      </a:r>
                      <a:endParaRPr lang="ru-RU" sz="1200">
                        <a:latin typeface="Calibri"/>
                        <a:ea typeface="Calibri"/>
                        <a:cs typeface="Times New Roman"/>
                      </a:endParaRPr>
                    </a:p>
                  </a:txBody>
                  <a:tcPr marL="37863" marR="37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15000"/>
                        </a:lnSpc>
                        <a:spcAft>
                          <a:spcPts val="0"/>
                        </a:spcAft>
                        <a:buFont typeface="+mj-lt"/>
                        <a:buAutoNum type="arabicParenR"/>
                      </a:pPr>
                      <a:r>
                        <a:rPr lang="kk-KZ" sz="1200" dirty="0">
                          <a:latin typeface="Times New Roman"/>
                          <a:ea typeface="Calibri"/>
                          <a:cs typeface="Times New Roman"/>
                        </a:rPr>
                        <a:t>Жоғары жүйке қызметін жүзеге асырады, күрделі ерікті мінез-құлық пен ойлауға жауап береді. Мораль, ерік-жігер, интеллекттің дамуы ми қабығы қызметімен байланысты;</a:t>
                      </a:r>
                      <a:endParaRPr lang="ru-RU" sz="1200" dirty="0">
                        <a:latin typeface="Calibri"/>
                        <a:ea typeface="Calibri"/>
                        <a:cs typeface="Times New Roman"/>
                      </a:endParaRPr>
                    </a:p>
                    <a:p>
                      <a:pPr marL="342900" lvl="0" indent="-342900">
                        <a:lnSpc>
                          <a:spcPct val="115000"/>
                        </a:lnSpc>
                        <a:spcAft>
                          <a:spcPts val="0"/>
                        </a:spcAft>
                        <a:buFont typeface="+mj-lt"/>
                        <a:buAutoNum type="arabicParenR"/>
                      </a:pPr>
                      <a:r>
                        <a:rPr lang="kk-KZ" sz="1200" dirty="0">
                          <a:latin typeface="Times New Roman"/>
                          <a:ea typeface="Calibri"/>
                          <a:cs typeface="Times New Roman"/>
                        </a:rPr>
                        <a:t>Сезім мүшелерінен келіп түсетін барлық ақпараттардың қабылдауы, бағалау және өңдеуін жүзеге асырады;</a:t>
                      </a:r>
                      <a:endParaRPr lang="ru-RU" sz="1200" dirty="0">
                        <a:latin typeface="Calibri"/>
                        <a:ea typeface="Calibri"/>
                        <a:cs typeface="Times New Roman"/>
                      </a:endParaRPr>
                    </a:p>
                    <a:p>
                      <a:pPr marL="342900" lvl="0" indent="-342900">
                        <a:lnSpc>
                          <a:spcPct val="115000"/>
                        </a:lnSpc>
                        <a:spcAft>
                          <a:spcPts val="0"/>
                        </a:spcAft>
                        <a:buFont typeface="+mj-lt"/>
                        <a:buAutoNum type="arabicParenR"/>
                      </a:pPr>
                      <a:r>
                        <a:rPr lang="kk-KZ" sz="1200" dirty="0">
                          <a:latin typeface="Times New Roman"/>
                          <a:ea typeface="Calibri"/>
                          <a:cs typeface="Times New Roman"/>
                        </a:rPr>
                        <a:t>Ағзаның барлық жүйелерінің жұмысын байланыстыраы;</a:t>
                      </a:r>
                      <a:endParaRPr lang="ru-RU" sz="1200" dirty="0">
                        <a:latin typeface="Calibri"/>
                        <a:ea typeface="Calibri"/>
                        <a:cs typeface="Times New Roman"/>
                      </a:endParaRPr>
                    </a:p>
                    <a:p>
                      <a:pPr marL="342900" lvl="0" indent="-342900">
                        <a:lnSpc>
                          <a:spcPct val="115000"/>
                        </a:lnSpc>
                        <a:spcAft>
                          <a:spcPts val="0"/>
                        </a:spcAft>
                        <a:buFont typeface="+mj-lt"/>
                        <a:buAutoNum type="arabicParenR"/>
                      </a:pPr>
                      <a:r>
                        <a:rPr lang="kk-KZ" sz="1200" dirty="0">
                          <a:latin typeface="Times New Roman"/>
                          <a:ea typeface="Calibri"/>
                          <a:cs typeface="Times New Roman"/>
                        </a:rPr>
                        <a:t>Ағзаның сыртқы ортамен өзара байланысын қамтамасыз етеді.</a:t>
                      </a:r>
                      <a:endParaRPr lang="ru-RU" sz="1200" dirty="0">
                        <a:latin typeface="Calibri"/>
                        <a:ea typeface="Calibri"/>
                        <a:cs typeface="Times New Roman"/>
                      </a:endParaRPr>
                    </a:p>
                  </a:txBody>
                  <a:tcPr marL="37863" marR="37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642910" y="714356"/>
          <a:ext cx="8501089" cy="5357850"/>
        </p:xfrm>
        <a:graphic>
          <a:graphicData uri="http://schemas.openxmlformats.org/drawingml/2006/table">
            <a:tbl>
              <a:tblPr/>
              <a:tblGrid>
                <a:gridCol w="4357718">
                  <a:extLst>
                    <a:ext uri="{9D8B030D-6E8A-4147-A177-3AD203B41FA5}">
                      <a16:colId xmlns:a16="http://schemas.microsoft.com/office/drawing/2014/main" xmlns="" val="20000"/>
                    </a:ext>
                  </a:extLst>
                </a:gridCol>
                <a:gridCol w="4143371">
                  <a:extLst>
                    <a:ext uri="{9D8B030D-6E8A-4147-A177-3AD203B41FA5}">
                      <a16:colId xmlns:a16="http://schemas.microsoft.com/office/drawing/2014/main" xmlns="" val="20001"/>
                    </a:ext>
                  </a:extLst>
                </a:gridCol>
              </a:tblGrid>
              <a:tr h="5357850">
                <a:tc>
                  <a:txBody>
                    <a:bodyPr/>
                    <a:lstStyle/>
                    <a:p>
                      <a:pPr algn="just">
                        <a:lnSpc>
                          <a:spcPct val="115000"/>
                        </a:lnSpc>
                        <a:spcAft>
                          <a:spcPts val="0"/>
                        </a:spcAft>
                      </a:pPr>
                      <a:r>
                        <a:rPr lang="kk-KZ" sz="2400" b="1" dirty="0">
                          <a:latin typeface="Times New Roman"/>
                          <a:ea typeface="Calibri"/>
                          <a:cs typeface="Times New Roman"/>
                        </a:rPr>
                        <a:t>Сол жақ жартышар</a:t>
                      </a:r>
                      <a:endParaRPr lang="ru-RU" sz="2400" dirty="0">
                        <a:latin typeface="Calibri"/>
                        <a:ea typeface="Calibri"/>
                        <a:cs typeface="Times New Roman"/>
                      </a:endParaRPr>
                    </a:p>
                    <a:p>
                      <a:pPr algn="just">
                        <a:lnSpc>
                          <a:spcPct val="115000"/>
                        </a:lnSpc>
                        <a:spcAft>
                          <a:spcPts val="0"/>
                        </a:spcAft>
                      </a:pPr>
                      <a:r>
                        <a:rPr lang="kk-KZ" sz="2400" b="1" dirty="0">
                          <a:latin typeface="Times New Roman"/>
                          <a:ea typeface="Calibri"/>
                          <a:cs typeface="Times New Roman"/>
                        </a:rPr>
                        <a:t>(«ойлау, логикалық») – </a:t>
                      </a:r>
                      <a:r>
                        <a:rPr lang="kk-KZ" sz="2400" dirty="0">
                          <a:latin typeface="Times New Roman"/>
                          <a:ea typeface="Calibri"/>
                          <a:cs typeface="Times New Roman"/>
                        </a:rPr>
                        <a:t>сөйлеу қызметіне, ауызекі сөйлеу, жазу, есептеу мен логикалық ойлауды реттеуге жауап береді. Оңқайларда басым.</a:t>
                      </a:r>
                      <a:endParaRPr lang="ru-RU" sz="2400" dirty="0">
                        <a:latin typeface="Calibri"/>
                        <a:ea typeface="Calibri"/>
                        <a:cs typeface="Times New Roman"/>
                      </a:endParaRPr>
                    </a:p>
                  </a:txBody>
                  <a:tcPr marL="68580" marR="68580" marT="0" marB="0">
                    <a:lnL>
                      <a:noFill/>
                    </a:lnL>
                    <a:lnR>
                      <a:noFill/>
                    </a:lnR>
                    <a:lnT>
                      <a:noFill/>
                    </a:lnT>
                    <a:lnB>
                      <a:noFill/>
                    </a:lnB>
                  </a:tcPr>
                </a:tc>
                <a:tc>
                  <a:txBody>
                    <a:bodyPr/>
                    <a:lstStyle/>
                    <a:p>
                      <a:pPr algn="just">
                        <a:lnSpc>
                          <a:spcPct val="115000"/>
                        </a:lnSpc>
                        <a:spcAft>
                          <a:spcPts val="0"/>
                        </a:spcAft>
                      </a:pPr>
                      <a:r>
                        <a:rPr lang="kk-KZ" sz="2400" b="1" dirty="0">
                          <a:latin typeface="Times New Roman"/>
                          <a:ea typeface="Calibri"/>
                          <a:cs typeface="Times New Roman"/>
                        </a:rPr>
                        <a:t>Оң жақ жартышар («көркемдік, эмоционалдық») – </a:t>
                      </a:r>
                      <a:endParaRPr lang="ru-RU" sz="2400" dirty="0">
                        <a:latin typeface="Calibri"/>
                        <a:ea typeface="Calibri"/>
                        <a:cs typeface="Times New Roman"/>
                      </a:endParaRPr>
                    </a:p>
                    <a:p>
                      <a:pPr algn="just">
                        <a:lnSpc>
                          <a:spcPct val="115000"/>
                        </a:lnSpc>
                        <a:spcAft>
                          <a:spcPts val="0"/>
                        </a:spcAft>
                      </a:pPr>
                      <a:r>
                        <a:rPr lang="kk-KZ" sz="2400" dirty="0">
                          <a:latin typeface="Times New Roman"/>
                          <a:ea typeface="Calibri"/>
                          <a:cs typeface="Times New Roman"/>
                        </a:rPr>
                        <a:t>көру, музыкалық образдарды, заттың пішіндері мен құрылымдарын тануда, кеңістікте саналы түрде бағдарлануда қатысады.</a:t>
                      </a:r>
                      <a:endParaRPr lang="ru-RU" sz="2400" dirty="0">
                        <a:latin typeface="Calibri"/>
                        <a:ea typeface="Calibri"/>
                        <a:cs typeface="Times New Roman"/>
                      </a:endParaRPr>
                    </a:p>
                  </a:txBody>
                  <a:tcPr marL="68580" marR="68580" marT="0" marB="0">
                    <a:lnL>
                      <a:noFill/>
                    </a:lnL>
                    <a:lnR>
                      <a:noFill/>
                    </a:lnR>
                    <a:lnT>
                      <a:noFill/>
                    </a:lnT>
                    <a:lnB>
                      <a:noFill/>
                    </a:lnB>
                  </a:tcPr>
                </a:tc>
                <a:extLst>
                  <a:ext uri="{0D108BD9-81ED-4DB2-BD59-A6C34878D82A}">
                    <a16:rowId xmlns:a16="http://schemas.microsoft.com/office/drawing/2014/main" xmlns="" val="10000"/>
                  </a:ext>
                </a:extLst>
              </a:tr>
            </a:tbl>
          </a:graphicData>
        </a:graphic>
      </p:graphicFrame>
      <p:sp>
        <p:nvSpPr>
          <p:cNvPr id="32769" name="Rectangle 1"/>
          <p:cNvSpPr>
            <a:spLocks noChangeArrowheads="1"/>
          </p:cNvSpPr>
          <p:nvPr/>
        </p:nvSpPr>
        <p:spPr bwMode="auto">
          <a:xfrm>
            <a:off x="0" y="0"/>
            <a:ext cx="8643966" cy="80021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sz="28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Бас миының жартышарлары</a:t>
            </a:r>
            <a:endParaRPr kumimoji="0" lang="ru-RU" sz="28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p:nvPr/>
        </p:nvPicPr>
        <p:blipFill>
          <a:blip r:embed="rId2" cstate="print"/>
          <a:srcRect/>
          <a:stretch>
            <a:fillRect/>
          </a:stretch>
        </p:blipFill>
        <p:spPr bwMode="auto">
          <a:xfrm>
            <a:off x="4071934" y="1857364"/>
            <a:ext cx="4286281" cy="4286280"/>
          </a:xfrm>
          <a:prstGeom prst="rect">
            <a:avLst/>
          </a:prstGeom>
          <a:noFill/>
          <a:ln w="9525">
            <a:noFill/>
            <a:miter lim="800000"/>
            <a:headEnd/>
            <a:tailEnd/>
          </a:ln>
        </p:spPr>
      </p:pic>
      <p:graphicFrame>
        <p:nvGraphicFramePr>
          <p:cNvPr id="4" name="Таблица 3"/>
          <p:cNvGraphicFramePr>
            <a:graphicFrameLocks noGrp="1"/>
          </p:cNvGraphicFramePr>
          <p:nvPr/>
        </p:nvGraphicFramePr>
        <p:xfrm>
          <a:off x="1524000" y="4500570"/>
          <a:ext cx="2976562" cy="1656207"/>
        </p:xfrm>
        <a:graphic>
          <a:graphicData uri="http://schemas.openxmlformats.org/drawingml/2006/table">
            <a:tbl>
              <a:tblPr/>
              <a:tblGrid>
                <a:gridCol w="2976562">
                  <a:extLst>
                    <a:ext uri="{9D8B030D-6E8A-4147-A177-3AD203B41FA5}">
                      <a16:colId xmlns:a16="http://schemas.microsoft.com/office/drawing/2014/main" xmlns="" val="20000"/>
                    </a:ext>
                  </a:extLst>
                </a:gridCol>
              </a:tblGrid>
              <a:tr h="1428760">
                <a:tc>
                  <a:txBody>
                    <a:bodyPr/>
                    <a:lstStyle/>
                    <a:p>
                      <a:pPr algn="l">
                        <a:lnSpc>
                          <a:spcPct val="115000"/>
                        </a:lnSpc>
                        <a:spcAft>
                          <a:spcPts val="0"/>
                        </a:spcAft>
                      </a:pPr>
                      <a:r>
                        <a:rPr lang="kk-KZ" sz="1050" b="0" dirty="0">
                          <a:latin typeface="Times New Roman"/>
                          <a:ea typeface="Calibri"/>
                          <a:cs typeface="Times New Roman"/>
                        </a:rPr>
                        <a:t>Жұлын 31-32 сегменттен тұрады:</a:t>
                      </a:r>
                      <a:endParaRPr lang="ru-RU" sz="1050" b="0" dirty="0">
                        <a:latin typeface="Calibri"/>
                        <a:ea typeface="Calibri"/>
                        <a:cs typeface="Times New Roman"/>
                      </a:endParaRPr>
                    </a:p>
                    <a:p>
                      <a:pPr marL="342900" lvl="0" indent="-342900" algn="l">
                        <a:lnSpc>
                          <a:spcPct val="115000"/>
                        </a:lnSpc>
                        <a:spcAft>
                          <a:spcPts val="0"/>
                        </a:spcAft>
                        <a:buFont typeface="+mj-lt"/>
                        <a:buAutoNum type="arabicPeriod"/>
                      </a:pPr>
                      <a:r>
                        <a:rPr lang="kk-KZ" sz="1050" b="0" dirty="0">
                          <a:latin typeface="Times New Roman"/>
                          <a:ea typeface="Calibri"/>
                          <a:cs typeface="Times New Roman"/>
                        </a:rPr>
                        <a:t>8 мойын (С</a:t>
                      </a:r>
                      <a:r>
                        <a:rPr lang="kk-KZ" sz="1050" b="0" baseline="-25000" dirty="0">
                          <a:latin typeface="Times New Roman"/>
                          <a:ea typeface="Calibri"/>
                          <a:cs typeface="Times New Roman"/>
                        </a:rPr>
                        <a:t>1</a:t>
                      </a:r>
                      <a:r>
                        <a:rPr lang="kk-KZ" sz="1050" b="0" dirty="0">
                          <a:latin typeface="Times New Roman"/>
                          <a:ea typeface="Calibri"/>
                          <a:cs typeface="Times New Roman"/>
                        </a:rPr>
                        <a:t>-С</a:t>
                      </a:r>
                      <a:r>
                        <a:rPr lang="kk-KZ" sz="1050" b="0" baseline="-25000" dirty="0">
                          <a:latin typeface="Times New Roman"/>
                          <a:ea typeface="Calibri"/>
                          <a:cs typeface="Times New Roman"/>
                        </a:rPr>
                        <a:t>8</a:t>
                      </a:r>
                      <a:r>
                        <a:rPr lang="kk-KZ" sz="1050" b="0" dirty="0">
                          <a:latin typeface="Times New Roman"/>
                          <a:ea typeface="Calibri"/>
                          <a:cs typeface="Times New Roman"/>
                        </a:rPr>
                        <a:t>)</a:t>
                      </a:r>
                      <a:r>
                        <a:rPr lang="en-US" sz="1050" b="0" dirty="0">
                          <a:latin typeface="Times New Roman"/>
                          <a:ea typeface="Calibri"/>
                          <a:cs typeface="Times New Roman"/>
                        </a:rPr>
                        <a:t>;</a:t>
                      </a:r>
                      <a:endParaRPr lang="ru-RU" sz="1050" b="0" dirty="0">
                        <a:latin typeface="Calibri"/>
                        <a:ea typeface="Calibri"/>
                        <a:cs typeface="Times New Roman"/>
                      </a:endParaRPr>
                    </a:p>
                    <a:p>
                      <a:pPr marL="342900" lvl="0" indent="-342900" algn="l">
                        <a:lnSpc>
                          <a:spcPct val="115000"/>
                        </a:lnSpc>
                        <a:spcAft>
                          <a:spcPts val="0"/>
                        </a:spcAft>
                        <a:buFont typeface="+mj-lt"/>
                        <a:buAutoNum type="arabicPeriod"/>
                      </a:pPr>
                      <a:r>
                        <a:rPr lang="kk-KZ" sz="1050" b="0" dirty="0">
                          <a:latin typeface="Times New Roman"/>
                          <a:ea typeface="Calibri"/>
                          <a:cs typeface="Times New Roman"/>
                        </a:rPr>
                        <a:t>12 кеуде (</a:t>
                      </a:r>
                      <a:r>
                        <a:rPr lang="en-US" sz="1050" b="0" dirty="0">
                          <a:latin typeface="Times New Roman"/>
                          <a:ea typeface="Calibri"/>
                          <a:cs typeface="Times New Roman"/>
                        </a:rPr>
                        <a:t>Th</a:t>
                      </a:r>
                      <a:r>
                        <a:rPr lang="en-US" sz="1050" b="0" baseline="-25000" dirty="0">
                          <a:latin typeface="Times New Roman"/>
                          <a:ea typeface="Calibri"/>
                          <a:cs typeface="Times New Roman"/>
                        </a:rPr>
                        <a:t>1</a:t>
                      </a:r>
                      <a:r>
                        <a:rPr lang="en-US" sz="1050" b="0" dirty="0">
                          <a:latin typeface="Times New Roman"/>
                          <a:ea typeface="Calibri"/>
                          <a:cs typeface="Times New Roman"/>
                        </a:rPr>
                        <a:t>-Th</a:t>
                      </a:r>
                      <a:r>
                        <a:rPr lang="en-US" sz="1050" b="0" baseline="-25000" dirty="0">
                          <a:latin typeface="Times New Roman"/>
                          <a:ea typeface="Calibri"/>
                          <a:cs typeface="Times New Roman"/>
                        </a:rPr>
                        <a:t>12</a:t>
                      </a:r>
                      <a:r>
                        <a:rPr lang="kk-KZ" sz="1050" b="0" dirty="0">
                          <a:latin typeface="Times New Roman"/>
                          <a:ea typeface="Calibri"/>
                          <a:cs typeface="Times New Roman"/>
                        </a:rPr>
                        <a:t>)</a:t>
                      </a:r>
                      <a:r>
                        <a:rPr lang="en-US" sz="1050" b="0" dirty="0">
                          <a:latin typeface="Times New Roman"/>
                          <a:ea typeface="Calibri"/>
                          <a:cs typeface="Times New Roman"/>
                        </a:rPr>
                        <a:t>;</a:t>
                      </a:r>
                      <a:endParaRPr lang="ru-RU" sz="1050" b="0" dirty="0">
                        <a:latin typeface="Calibri"/>
                        <a:ea typeface="Calibri"/>
                        <a:cs typeface="Times New Roman"/>
                      </a:endParaRPr>
                    </a:p>
                    <a:p>
                      <a:pPr marL="342900" lvl="0" indent="-342900" algn="l">
                        <a:lnSpc>
                          <a:spcPct val="115000"/>
                        </a:lnSpc>
                        <a:spcAft>
                          <a:spcPts val="0"/>
                        </a:spcAft>
                        <a:buFont typeface="+mj-lt"/>
                        <a:buAutoNum type="arabicPeriod"/>
                      </a:pPr>
                      <a:r>
                        <a:rPr lang="kk-KZ" sz="1050" b="0" dirty="0">
                          <a:latin typeface="Times New Roman"/>
                          <a:ea typeface="Calibri"/>
                          <a:cs typeface="Times New Roman"/>
                        </a:rPr>
                        <a:t>5 бел (</a:t>
                      </a:r>
                      <a:r>
                        <a:rPr lang="en-US" sz="1050" b="0" dirty="0">
                          <a:latin typeface="Times New Roman"/>
                          <a:ea typeface="Calibri"/>
                          <a:cs typeface="Times New Roman"/>
                        </a:rPr>
                        <a:t>L</a:t>
                      </a:r>
                      <a:r>
                        <a:rPr lang="en-US" sz="1050" b="0" baseline="-25000" dirty="0">
                          <a:latin typeface="Times New Roman"/>
                          <a:ea typeface="Calibri"/>
                          <a:cs typeface="Times New Roman"/>
                        </a:rPr>
                        <a:t>1</a:t>
                      </a:r>
                      <a:r>
                        <a:rPr lang="en-US" sz="1050" b="0" dirty="0">
                          <a:latin typeface="Times New Roman"/>
                          <a:ea typeface="Calibri"/>
                          <a:cs typeface="Times New Roman"/>
                        </a:rPr>
                        <a:t>-L</a:t>
                      </a:r>
                      <a:r>
                        <a:rPr lang="en-US" sz="1050" b="0" baseline="-25000" dirty="0">
                          <a:latin typeface="Times New Roman"/>
                          <a:ea typeface="Calibri"/>
                          <a:cs typeface="Times New Roman"/>
                        </a:rPr>
                        <a:t>5</a:t>
                      </a:r>
                      <a:r>
                        <a:rPr lang="kk-KZ" sz="1050" b="0" dirty="0">
                          <a:latin typeface="Times New Roman"/>
                          <a:ea typeface="Calibri"/>
                          <a:cs typeface="Times New Roman"/>
                        </a:rPr>
                        <a:t>)</a:t>
                      </a:r>
                      <a:endParaRPr lang="ru-RU" sz="1050" b="0" dirty="0">
                        <a:latin typeface="Calibri"/>
                        <a:ea typeface="Calibri"/>
                        <a:cs typeface="Times New Roman"/>
                      </a:endParaRPr>
                    </a:p>
                    <a:p>
                      <a:pPr marL="342900" lvl="0" indent="-342900" algn="l">
                        <a:lnSpc>
                          <a:spcPct val="115000"/>
                        </a:lnSpc>
                        <a:spcAft>
                          <a:spcPts val="0"/>
                        </a:spcAft>
                        <a:buFont typeface="+mj-lt"/>
                        <a:buAutoNum type="arabicPeriod"/>
                      </a:pPr>
                      <a:r>
                        <a:rPr lang="en-US" sz="1050" b="0" dirty="0">
                          <a:latin typeface="Times New Roman"/>
                          <a:ea typeface="Calibri"/>
                          <a:cs typeface="Times New Roman"/>
                        </a:rPr>
                        <a:t>5 </a:t>
                      </a:r>
                      <a:r>
                        <a:rPr lang="kk-KZ" sz="1050" b="0" dirty="0">
                          <a:latin typeface="Times New Roman"/>
                          <a:ea typeface="Calibri"/>
                          <a:cs typeface="Times New Roman"/>
                        </a:rPr>
                        <a:t>сегізкөз (</a:t>
                      </a:r>
                      <a:r>
                        <a:rPr lang="en-US" sz="1050" b="0" dirty="0">
                          <a:latin typeface="Times New Roman"/>
                          <a:ea typeface="Calibri"/>
                          <a:cs typeface="Times New Roman"/>
                        </a:rPr>
                        <a:t>S</a:t>
                      </a:r>
                      <a:r>
                        <a:rPr lang="en-US" sz="1050" b="0" baseline="-25000" dirty="0">
                          <a:latin typeface="Times New Roman"/>
                          <a:ea typeface="Calibri"/>
                          <a:cs typeface="Times New Roman"/>
                        </a:rPr>
                        <a:t>1</a:t>
                      </a:r>
                      <a:r>
                        <a:rPr lang="en-US" sz="1050" b="0" dirty="0">
                          <a:latin typeface="Times New Roman"/>
                          <a:ea typeface="Calibri"/>
                          <a:cs typeface="Times New Roman"/>
                        </a:rPr>
                        <a:t>-S</a:t>
                      </a:r>
                      <a:r>
                        <a:rPr lang="en-US" sz="1050" b="0" baseline="-25000" dirty="0">
                          <a:latin typeface="Times New Roman"/>
                          <a:ea typeface="Calibri"/>
                          <a:cs typeface="Times New Roman"/>
                        </a:rPr>
                        <a:t>5</a:t>
                      </a:r>
                      <a:r>
                        <a:rPr lang="kk-KZ" sz="1050" b="0" dirty="0">
                          <a:latin typeface="Times New Roman"/>
                          <a:ea typeface="Calibri"/>
                          <a:cs typeface="Times New Roman"/>
                        </a:rPr>
                        <a:t>)</a:t>
                      </a:r>
                      <a:r>
                        <a:rPr lang="en-US" sz="1050" b="0" dirty="0">
                          <a:latin typeface="Times New Roman"/>
                          <a:ea typeface="Calibri"/>
                          <a:cs typeface="Times New Roman"/>
                        </a:rPr>
                        <a:t>;</a:t>
                      </a:r>
                      <a:endParaRPr lang="ru-RU" sz="1050" b="0" dirty="0">
                        <a:latin typeface="Calibri"/>
                        <a:ea typeface="Calibri"/>
                        <a:cs typeface="Times New Roman"/>
                      </a:endParaRPr>
                    </a:p>
                    <a:p>
                      <a:pPr marL="342900" lvl="0" indent="-342900" algn="l">
                        <a:lnSpc>
                          <a:spcPct val="115000"/>
                        </a:lnSpc>
                        <a:spcAft>
                          <a:spcPts val="0"/>
                        </a:spcAft>
                        <a:buFont typeface="+mj-lt"/>
                        <a:buAutoNum type="arabicPeriod"/>
                      </a:pPr>
                      <a:r>
                        <a:rPr lang="en-US" sz="1050" b="0" dirty="0">
                          <a:latin typeface="Times New Roman"/>
                          <a:ea typeface="Calibri"/>
                          <a:cs typeface="Times New Roman"/>
                        </a:rPr>
                        <a:t>1-2 </a:t>
                      </a:r>
                      <a:r>
                        <a:rPr lang="kk-KZ" sz="1050" b="0" dirty="0">
                          <a:latin typeface="Times New Roman"/>
                          <a:ea typeface="Calibri"/>
                          <a:cs typeface="Times New Roman"/>
                        </a:rPr>
                        <a:t>құйымшақ;</a:t>
                      </a:r>
                    </a:p>
                    <a:p>
                      <a:pPr marL="342900" lvl="0" indent="-342900" algn="l">
                        <a:lnSpc>
                          <a:spcPct val="115000"/>
                        </a:lnSpc>
                        <a:spcAft>
                          <a:spcPts val="0"/>
                        </a:spcAft>
                        <a:buFont typeface="+mj-lt"/>
                        <a:buAutoNum type="arabicPeriod"/>
                      </a:pPr>
                      <a:r>
                        <a:rPr lang="kk-KZ" sz="1050" b="0" kern="1200" dirty="0">
                          <a:solidFill>
                            <a:schemeClr val="tx1"/>
                          </a:solidFill>
                          <a:latin typeface="+mn-lt"/>
                          <a:ea typeface="+mn-ea"/>
                          <a:cs typeface="+mn-cs"/>
                        </a:rPr>
                        <a:t>Бел-сегізкөз жүйкелері каналға айтарлықтай арақышықтықта өтеді және «ат құйрығын» түзеді</a:t>
                      </a:r>
                      <a:endParaRPr lang="ru-RU" sz="1050" b="0" dirty="0">
                        <a:latin typeface="Calibri"/>
                        <a:ea typeface="Calibri"/>
                        <a:cs typeface="Times New Roman"/>
                      </a:endParaRPr>
                    </a:p>
                  </a:txBody>
                  <a:tcPr marL="114300" marR="114300" marT="0" marB="0">
                    <a:lnL>
                      <a:noFill/>
                    </a:lnL>
                    <a:lnR>
                      <a:noFill/>
                    </a:lnR>
                    <a:lnT>
                      <a:noFill/>
                    </a:lnT>
                    <a:lnB>
                      <a:noFill/>
                    </a:lnB>
                  </a:tcPr>
                </a:tc>
                <a:extLst>
                  <a:ext uri="{0D108BD9-81ED-4DB2-BD59-A6C34878D82A}">
                    <a16:rowId xmlns:a16="http://schemas.microsoft.com/office/drawing/2014/main" xmlns="" val="10000"/>
                  </a:ext>
                </a:extLst>
              </a:tr>
            </a:tbl>
          </a:graphicData>
        </a:graphic>
      </p:graphicFrame>
      <p:pic>
        <p:nvPicPr>
          <p:cNvPr id="6" name="Рисунок 5"/>
          <p:cNvPicPr/>
          <p:nvPr/>
        </p:nvPicPr>
        <p:blipFill>
          <a:blip r:embed="rId3" cstate="print"/>
          <a:srcRect/>
          <a:stretch>
            <a:fillRect/>
          </a:stretch>
        </p:blipFill>
        <p:spPr bwMode="auto">
          <a:xfrm>
            <a:off x="1500166" y="785794"/>
            <a:ext cx="2171700" cy="3214686"/>
          </a:xfrm>
          <a:prstGeom prst="rect">
            <a:avLst/>
          </a:prstGeom>
          <a:noFill/>
          <a:ln w="9525">
            <a:noFill/>
            <a:miter lim="800000"/>
            <a:headEnd/>
            <a:tailEnd/>
          </a:ln>
        </p:spPr>
      </p:pic>
      <p:sp>
        <p:nvSpPr>
          <p:cNvPr id="1026" name="Rectangle 2"/>
          <p:cNvSpPr>
            <a:spLocks noChangeArrowheads="1"/>
          </p:cNvSpPr>
          <p:nvPr/>
        </p:nvSpPr>
        <p:spPr bwMode="auto">
          <a:xfrm>
            <a:off x="428595" y="0"/>
            <a:ext cx="8286809"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kk-KZ"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ЖҰЛЫН</a:t>
            </a:r>
            <a:endParaRPr kumimoji="0" lang="ru-RU" b="0"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kk-KZ" b="0" i="1"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Жұлын</a:t>
            </a:r>
            <a:r>
              <a:rPr kumimoji="0" lang="kk-KZ"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тартпа пішініне ұқсас, ұзындығы 45 см, диаметрі 1 см. Ортасында жұлын сұйықтығына толы канал бар. </a:t>
            </a:r>
            <a:endParaRPr kumimoji="0" lang="kk-KZ"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1"/>
          <p:cNvSpPr>
            <a:spLocks noChangeArrowheads="1"/>
          </p:cNvSpPr>
          <p:nvPr/>
        </p:nvSpPr>
        <p:spPr bwMode="auto">
          <a:xfrm>
            <a:off x="0" y="0"/>
            <a:ext cx="8429652"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sz="16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РЕФЛЕКТОРЛЫҚ ДОҒА</a:t>
            </a:r>
            <a:endParaRPr kumimoji="0" lang="ru-RU" sz="1600" b="0"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kk-KZ" sz="1600" b="0" i="1"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Тітіркендіргіштерде рефлекстің</a:t>
            </a:r>
            <a:r>
              <a:rPr kumimoji="0" lang="kk-KZ" sz="1600"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көмегімен рефлекторлық доға бойымен қозудың өтуі мен тежелу жүзеге асырылады. </a:t>
            </a:r>
            <a:endParaRPr kumimoji="0" lang="ru-RU" sz="1600" b="0"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kk-KZ" sz="1600" b="0" i="1"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Рефлекторлық доға</a:t>
            </a:r>
            <a:r>
              <a:rPr kumimoji="0" lang="kk-KZ" sz="1600"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немесе </a:t>
            </a:r>
            <a:r>
              <a:rPr kumimoji="0" lang="kk-KZ" sz="1600" b="0" i="1"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рефлекторлық шеңбер</a:t>
            </a:r>
            <a:r>
              <a:rPr kumimoji="0" lang="kk-KZ" sz="1600"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kk-KZ" sz="1600" b="0" i="1" u="none" strike="noStrike" cap="none" normalizeH="0" baseline="0" dirty="0">
                <a:ln>
                  <a:noFill/>
                </a:ln>
                <a:solidFill>
                  <a:schemeClr val="tx1"/>
                </a:solidFill>
                <a:effectLst/>
                <a:latin typeface="Calibri"/>
                <a:ea typeface="Calibri" pitchFamily="34" charset="0"/>
                <a:cs typeface="Times New Roman" pitchFamily="18" charset="0"/>
              </a:rPr>
              <a:t>–</a:t>
            </a:r>
            <a:r>
              <a:rPr kumimoji="0" lang="kk-KZ" sz="1600"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рефлексті жүзеге асыру барысында жүйкелік импульстер жүріп өтетін жол. </a:t>
            </a:r>
            <a:endParaRPr kumimoji="0" lang="kk-KZ" sz="1600" b="0" i="0" u="none" strike="noStrike" cap="none" normalizeH="0" baseline="0" dirty="0">
              <a:ln>
                <a:noFill/>
              </a:ln>
              <a:solidFill>
                <a:schemeClr val="tx1"/>
              </a:solidFill>
              <a:effectLst/>
              <a:latin typeface="Arial" pitchFamily="34" charset="0"/>
              <a:cs typeface="Arial" pitchFamily="34" charset="0"/>
            </a:endParaRPr>
          </a:p>
        </p:txBody>
      </p:sp>
      <p:pic>
        <p:nvPicPr>
          <p:cNvPr id="3" name="Рисунок 2"/>
          <p:cNvPicPr/>
          <p:nvPr/>
        </p:nvPicPr>
        <p:blipFill>
          <a:blip r:embed="rId2" cstate="print"/>
          <a:srcRect/>
          <a:stretch>
            <a:fillRect/>
          </a:stretch>
        </p:blipFill>
        <p:spPr bwMode="auto">
          <a:xfrm>
            <a:off x="571472" y="1357298"/>
            <a:ext cx="7500990" cy="3648089"/>
          </a:xfrm>
          <a:prstGeom prst="rect">
            <a:avLst/>
          </a:prstGeom>
          <a:noFill/>
          <a:ln w="9525">
            <a:noFill/>
            <a:miter lim="800000"/>
            <a:headEnd/>
            <a:tailEnd/>
          </a:ln>
        </p:spPr>
      </p:pic>
      <p:sp>
        <p:nvSpPr>
          <p:cNvPr id="34818" name="Rectangle 2"/>
          <p:cNvSpPr>
            <a:spLocks noChangeArrowheads="1"/>
          </p:cNvSpPr>
          <p:nvPr/>
        </p:nvSpPr>
        <p:spPr bwMode="auto">
          <a:xfrm rot="10800000" flipV="1">
            <a:off x="214280" y="4991566"/>
            <a:ext cx="8664167"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kk-KZ" sz="14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Рефлекторлық доғаның 5 бөлімі:</a:t>
            </a:r>
            <a:endParaRPr kumimoji="0" lang="ru-RU" sz="1400" b="0"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kk-KZ" sz="14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Рецептор – </a:t>
            </a:r>
            <a:r>
              <a:rPr kumimoji="0" lang="kk-KZ" sz="1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тітіркендіргішті қабылдайды және оны жүйкелік импулське айналдырады.</a:t>
            </a:r>
            <a:r>
              <a:rPr kumimoji="0" lang="kk-KZ" sz="14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endParaRPr kumimoji="0" lang="ru-RU" sz="1400" b="0"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kk-KZ" sz="14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Сезімтал (орталыққы тебетін) нейрон – </a:t>
            </a:r>
            <a:r>
              <a:rPr kumimoji="0" lang="kk-KZ" sz="1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қозуды орталыққа өткізеді.</a:t>
            </a:r>
            <a:endParaRPr kumimoji="0" lang="ru-RU" sz="1400" b="0"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kk-KZ" sz="14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Жүйке орталығы – </a:t>
            </a:r>
            <a:r>
              <a:rPr kumimoji="0" lang="kk-KZ" sz="1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қозу сезімтал нейрондардан қозғыш нейрондарға ауысады (үшнейрондық доғада аралық нейрон да болады).</a:t>
            </a:r>
            <a:endParaRPr kumimoji="0" lang="ru-RU" sz="1400" b="0"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kk-KZ" sz="14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Қозғыш (орталықтан тепкіш) нейрон – </a:t>
            </a:r>
            <a:r>
              <a:rPr kumimoji="0" lang="kk-KZ" sz="1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қозуды орталық жүйке жүйесінен жұмысшы мүшелерге тасымалдайды.</a:t>
            </a:r>
            <a:endParaRPr kumimoji="0" lang="ru-RU" sz="1400" b="0"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kk-KZ" sz="14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Жұмысшы мүше – </a:t>
            </a:r>
            <a:r>
              <a:rPr kumimoji="0" lang="kk-KZ" sz="1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алынған қозуға әсерленеді. </a:t>
            </a:r>
            <a:endParaRPr kumimoji="0" lang="kk-KZ" sz="14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5106" name="Rectangle 2"/>
          <p:cNvSpPr>
            <a:spLocks noGrp="1" noChangeArrowheads="1"/>
          </p:cNvSpPr>
          <p:nvPr>
            <p:ph type="body" idx="1"/>
          </p:nvPr>
        </p:nvSpPr>
        <p:spPr>
          <a:xfrm>
            <a:off x="457200" y="549275"/>
            <a:ext cx="8229600" cy="5546725"/>
          </a:xfrm>
        </p:spPr>
        <p:txBody>
          <a:bodyPr/>
          <a:lstStyle/>
          <a:p>
            <a:pPr eaLnBrk="1" hangingPunct="1">
              <a:defRPr/>
            </a:pPr>
            <a:r>
              <a:rPr lang="kk-KZ"/>
              <a:t>  </a:t>
            </a:r>
            <a:r>
              <a:rPr lang="kk-KZ" sz="2400">
                <a:latin typeface="Times New Roman" pitchFamily="18" charset="0"/>
              </a:rPr>
              <a:t>Нерв жүйесі организмді өзгеріп отыратын сыртқы орта факторларына бейімдеп, оның біртұтастығын қамтамасыз етеді. </a:t>
            </a:r>
          </a:p>
          <a:p>
            <a:pPr eaLnBrk="1" hangingPunct="1">
              <a:defRPr/>
            </a:pPr>
            <a:r>
              <a:rPr lang="kk-KZ" sz="2400">
                <a:latin typeface="Times New Roman" pitchFamily="18" charset="0"/>
              </a:rPr>
              <a:t>Нерв жүйесі жасушалардың ұлпалардың, мүшелер мен мүшелер жүйесінің қызметтерін реттеп, оларды өзара байланыстырады. </a:t>
            </a:r>
          </a:p>
          <a:p>
            <a:pPr eaLnBrk="1" hangingPunct="1">
              <a:defRPr/>
            </a:pPr>
            <a:r>
              <a:rPr lang="kk-KZ" sz="2400">
                <a:latin typeface="Times New Roman" pitchFamily="18" charset="0"/>
              </a:rPr>
              <a:t>Нерв жүйесі сыртқы және ішкі тітіркедіргіштерге организмнің жауап қайыру мүмкіндігін береді.</a:t>
            </a:r>
          </a:p>
          <a:p>
            <a:pPr eaLnBrk="1" hangingPunct="1">
              <a:defRPr/>
            </a:pPr>
            <a:r>
              <a:rPr lang="kk-KZ" sz="2400">
                <a:latin typeface="Times New Roman" pitchFamily="18" charset="0"/>
              </a:rPr>
              <a:t>Нерв жүйесінің жоғары бөлімдері психикалық іс-әрекеттің көрініс беріп жүзеге асуын қамтамасыз етеді. </a:t>
            </a:r>
          </a:p>
          <a:p>
            <a:pPr eaLnBrk="1" hangingPunct="1">
              <a:defRPr/>
            </a:pPr>
            <a:r>
              <a:rPr lang="kk-KZ" sz="2400">
                <a:latin typeface="Times New Roman" pitchFamily="18" charset="0"/>
              </a:rPr>
              <a:t>Нерв жүйесі – информацияны жылдам жеткізетін және басқаруды жүзеге асыратын күрделі үйымдасқан әрі жоғары дәрежеде маманданған жүйе</a:t>
            </a:r>
            <a:endParaRPr lang="ru-RU" sz="2400">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5106">
                                            <p:txEl>
                                              <p:pRg st="0" end="0"/>
                                            </p:txEl>
                                          </p:spTgt>
                                        </p:tgtEl>
                                        <p:attrNameLst>
                                          <p:attrName>style.visibility</p:attrName>
                                        </p:attrNameLst>
                                      </p:cBhvr>
                                      <p:to>
                                        <p:strVal val="visible"/>
                                      </p:to>
                                    </p:set>
                                    <p:animEffect transition="in" filter="fade">
                                      <p:cBhvr>
                                        <p:cTn id="7" dur="1000">
                                          <p:stCondLst>
                                            <p:cond delay="0"/>
                                          </p:stCondLst>
                                        </p:cTn>
                                        <p:tgtEl>
                                          <p:spTgt spid="17510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5106">
                                            <p:txEl>
                                              <p:pRg st="1" end="1"/>
                                            </p:txEl>
                                          </p:spTgt>
                                        </p:tgtEl>
                                        <p:attrNameLst>
                                          <p:attrName>style.visibility</p:attrName>
                                        </p:attrNameLst>
                                      </p:cBhvr>
                                      <p:to>
                                        <p:strVal val="visible"/>
                                      </p:to>
                                    </p:set>
                                    <p:animEffect transition="in" filter="fade">
                                      <p:cBhvr>
                                        <p:cTn id="12" dur="1000">
                                          <p:stCondLst>
                                            <p:cond delay="0"/>
                                          </p:stCondLst>
                                        </p:cTn>
                                        <p:tgtEl>
                                          <p:spTgt spid="175106">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5106">
                                            <p:txEl>
                                              <p:pRg st="2" end="2"/>
                                            </p:txEl>
                                          </p:spTgt>
                                        </p:tgtEl>
                                        <p:attrNameLst>
                                          <p:attrName>style.visibility</p:attrName>
                                        </p:attrNameLst>
                                      </p:cBhvr>
                                      <p:to>
                                        <p:strVal val="visible"/>
                                      </p:to>
                                    </p:set>
                                    <p:animEffect transition="in" filter="fade">
                                      <p:cBhvr>
                                        <p:cTn id="17" dur="1000">
                                          <p:stCondLst>
                                            <p:cond delay="0"/>
                                          </p:stCondLst>
                                        </p:cTn>
                                        <p:tgtEl>
                                          <p:spTgt spid="175106">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75106">
                                            <p:txEl>
                                              <p:pRg st="3" end="3"/>
                                            </p:txEl>
                                          </p:spTgt>
                                        </p:tgtEl>
                                        <p:attrNameLst>
                                          <p:attrName>style.visibility</p:attrName>
                                        </p:attrNameLst>
                                      </p:cBhvr>
                                      <p:to>
                                        <p:strVal val="visible"/>
                                      </p:to>
                                    </p:set>
                                    <p:animEffect transition="in" filter="fade">
                                      <p:cBhvr>
                                        <p:cTn id="22" dur="1000">
                                          <p:stCondLst>
                                            <p:cond delay="0"/>
                                          </p:stCondLst>
                                        </p:cTn>
                                        <p:tgtEl>
                                          <p:spTgt spid="175106">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75106">
                                            <p:txEl>
                                              <p:pRg st="4" end="4"/>
                                            </p:txEl>
                                          </p:spTgt>
                                        </p:tgtEl>
                                        <p:attrNameLst>
                                          <p:attrName>style.visibility</p:attrName>
                                        </p:attrNameLst>
                                      </p:cBhvr>
                                      <p:to>
                                        <p:strVal val="visible"/>
                                      </p:to>
                                    </p:set>
                                    <p:animEffect transition="in" filter="fade">
                                      <p:cBhvr>
                                        <p:cTn id="27" dur="1000">
                                          <p:stCondLst>
                                            <p:cond delay="0"/>
                                          </p:stCondLst>
                                        </p:cTn>
                                        <p:tgtEl>
                                          <p:spTgt spid="17510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106"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Text Box 4"/>
          <p:cNvSpPr txBox="1">
            <a:spLocks noChangeArrowheads="1"/>
          </p:cNvSpPr>
          <p:nvPr/>
        </p:nvSpPr>
        <p:spPr bwMode="auto">
          <a:xfrm>
            <a:off x="468313" y="476250"/>
            <a:ext cx="7991475" cy="457200"/>
          </a:xfrm>
          <a:prstGeom prst="rect">
            <a:avLst/>
          </a:prstGeom>
          <a:noFill/>
          <a:ln w="9525">
            <a:noFill/>
            <a:miter lim="800000"/>
            <a:headEnd/>
            <a:tailEnd/>
          </a:ln>
          <a:effectLst/>
        </p:spPr>
        <p:txBody>
          <a:bodyPr>
            <a:spAutoFit/>
          </a:bodyPr>
          <a:lstStyle/>
          <a:p>
            <a:pPr algn="ctr">
              <a:spcBef>
                <a:spcPct val="50000"/>
              </a:spcBef>
            </a:pPr>
            <a:r>
              <a:rPr lang="kk-KZ" sz="2400" b="1"/>
              <a:t>ОЖЖ-гі тежелу, оның түрлері.</a:t>
            </a:r>
            <a:r>
              <a:rPr lang="ru-RU" sz="2400"/>
              <a:t> </a:t>
            </a:r>
            <a:endParaRPr lang="ru-RU" sz="2400" b="1"/>
          </a:p>
        </p:txBody>
      </p:sp>
      <p:sp>
        <p:nvSpPr>
          <p:cNvPr id="15365" name="Text Box 5"/>
          <p:cNvSpPr txBox="1">
            <a:spLocks noChangeArrowheads="1"/>
          </p:cNvSpPr>
          <p:nvPr/>
        </p:nvSpPr>
        <p:spPr bwMode="auto">
          <a:xfrm>
            <a:off x="0" y="981075"/>
            <a:ext cx="4356100" cy="5470525"/>
          </a:xfrm>
          <a:prstGeom prst="rect">
            <a:avLst/>
          </a:prstGeom>
          <a:noFill/>
          <a:ln w="9525">
            <a:noFill/>
            <a:miter lim="800000"/>
            <a:headEnd/>
            <a:tailEnd/>
          </a:ln>
          <a:effectLst/>
        </p:spPr>
        <p:txBody>
          <a:bodyPr>
            <a:spAutoFit/>
          </a:bodyPr>
          <a:lstStyle/>
          <a:p>
            <a:pPr algn="dist">
              <a:lnSpc>
                <a:spcPct val="150000"/>
              </a:lnSpc>
            </a:pPr>
            <a:r>
              <a:rPr lang="kk-KZ" sz="1600" b="1" i="1" dirty="0">
                <a:latin typeface="Times New Roman" pitchFamily="18" charset="0"/>
                <a:cs typeface="Times New Roman" pitchFamily="18" charset="0"/>
              </a:rPr>
              <a:t>ОЖЖ   </a:t>
            </a:r>
            <a:r>
              <a:rPr lang="kk-KZ" sz="1600" b="1" dirty="0">
                <a:latin typeface="Times New Roman" pitchFamily="18" charset="0"/>
                <a:cs typeface="Times New Roman" pitchFamily="18" charset="0"/>
              </a:rPr>
              <a:t>интеграциялық қызметі қозу және тежелу үрдістері арқылы іске асырылады. 1863 жылы академик  М.И. Сеченов «Орталықтағы тежелу»   атты   тақырыпта тәжірибе жасап, орталық жүйке жүйесінде қозумен қатар тежелу де болатынын дәлелді.Ч. Шеррингтон, Н.Е. Введенский,А.А. Ухтомский, И.П. Павлов тежелу үрдісі мидың барлық бөлімдерінде орын алатынын көрсетті.</a:t>
            </a:r>
          </a:p>
          <a:p>
            <a:pPr algn="dist">
              <a:lnSpc>
                <a:spcPct val="150000"/>
              </a:lnSpc>
            </a:pPr>
            <a:r>
              <a:rPr lang="kk-KZ" sz="1600" b="1" dirty="0">
                <a:latin typeface="Times New Roman" pitchFamily="18" charset="0"/>
                <a:cs typeface="Times New Roman" pitchFamily="18" charset="0"/>
              </a:rPr>
              <a:t>Жұлын рефлекстерінің тоқтауы мұнда тежелудің дамығанын көрсетеді.</a:t>
            </a:r>
          </a:p>
          <a:p>
            <a:pPr algn="dist"/>
            <a:r>
              <a:rPr lang="kk-KZ" sz="1600" b="1" dirty="0">
                <a:latin typeface="Times New Roman" pitchFamily="18" charset="0"/>
                <a:cs typeface="Times New Roman" pitchFamily="18" charset="0"/>
              </a:rPr>
              <a:t>Тежелу - қозу сияқты белсенді үрдіс.</a:t>
            </a:r>
          </a:p>
          <a:p>
            <a:r>
              <a:rPr lang="kk-KZ" sz="1600" b="1" dirty="0">
                <a:latin typeface="Times New Roman" pitchFamily="18" charset="0"/>
                <a:cs typeface="Times New Roman" pitchFamily="18" charset="0"/>
              </a:rPr>
              <a:t>Орталықтағы тежелу шеткі ағзалардың қызметінің қозуын әлсіретеді,  не тоқтатады.</a:t>
            </a:r>
            <a:endParaRPr lang="ru-RU" sz="1600" b="1" dirty="0">
              <a:latin typeface="Times New Roman" pitchFamily="18" charset="0"/>
              <a:cs typeface="Times New Roman" pitchFamily="18" charset="0"/>
            </a:endParaRPr>
          </a:p>
        </p:txBody>
      </p:sp>
      <p:pic>
        <p:nvPicPr>
          <p:cNvPr id="15366" name="Picture 6"/>
          <p:cNvPicPr>
            <a:picLocks noChangeAspect="1" noChangeArrowheads="1"/>
          </p:cNvPicPr>
          <p:nvPr/>
        </p:nvPicPr>
        <p:blipFill>
          <a:blip r:embed="rId2">
            <a:lum bright="-12000" contrast="24000"/>
          </a:blip>
          <a:srcRect/>
          <a:stretch>
            <a:fillRect/>
          </a:stretch>
        </p:blipFill>
        <p:spPr bwMode="auto">
          <a:xfrm>
            <a:off x="4500563" y="908050"/>
            <a:ext cx="4262437" cy="5589588"/>
          </a:xfrm>
          <a:prstGeom prst="rect">
            <a:avLst/>
          </a:prstGeom>
          <a:noFill/>
          <a:ln w="9525">
            <a:noFill/>
            <a:miter lim="800000"/>
            <a:headEnd/>
            <a:tailEnd/>
          </a:ln>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Text Box 4"/>
          <p:cNvSpPr txBox="1">
            <a:spLocks noChangeArrowheads="1"/>
          </p:cNvSpPr>
          <p:nvPr/>
        </p:nvSpPr>
        <p:spPr bwMode="auto">
          <a:xfrm>
            <a:off x="468313" y="333375"/>
            <a:ext cx="8207375" cy="4960938"/>
          </a:xfrm>
          <a:prstGeom prst="rect">
            <a:avLst/>
          </a:prstGeom>
          <a:noFill/>
          <a:ln w="9525">
            <a:noFill/>
            <a:miter lim="800000"/>
            <a:headEnd/>
            <a:tailEnd/>
          </a:ln>
          <a:effectLst/>
        </p:spPr>
        <p:txBody>
          <a:bodyPr>
            <a:spAutoFit/>
          </a:bodyPr>
          <a:lstStyle/>
          <a:p>
            <a:r>
              <a:rPr lang="kk-KZ" sz="2400" b="1"/>
              <a:t>                     </a:t>
            </a:r>
            <a:r>
              <a:rPr lang="kk-KZ" sz="3200" b="1"/>
              <a:t>Тежелудің механизмдері</a:t>
            </a:r>
            <a:r>
              <a:rPr lang="kk-KZ" sz="2400" b="1"/>
              <a:t>:</a:t>
            </a:r>
            <a:endParaRPr lang="en-US" sz="2400" b="1"/>
          </a:p>
          <a:p>
            <a:endParaRPr lang="kk-KZ" sz="2400"/>
          </a:p>
          <a:p>
            <a:r>
              <a:rPr lang="kk-KZ" sz="2400" b="1"/>
              <a:t>Орталық жүйке жүйесінде тежелу арнайы тежеуші нейрондар қозған кезде басталады (Экклс, Реншоу, Пуркинье еңбектерінде дәлелденді).</a:t>
            </a:r>
          </a:p>
          <a:p>
            <a:endParaRPr lang="kk-KZ" sz="2400" b="1"/>
          </a:p>
          <a:p>
            <a:r>
              <a:rPr lang="kk-KZ" sz="2400" b="1"/>
              <a:t>Тежелуші жасушалар мидың әр жерінен табылды.</a:t>
            </a:r>
          </a:p>
          <a:p>
            <a:endParaRPr lang="kk-KZ" sz="2400" b="1"/>
          </a:p>
          <a:p>
            <a:r>
              <a:rPr lang="kk-KZ" sz="2400" b="1"/>
              <a:t>Тежеуші нейронның аксон ұшынан тежеуші медиатор (гамма-амин май қышқылы – ГАМҚ, не глицин) бөлініп шығады да нәтижесінде айналасындағы мотонейрондарда тежелу үрдісін тудырады.</a:t>
            </a:r>
            <a:r>
              <a:rPr lang="ru-RU" sz="2400" b="1"/>
              <a:t> </a:t>
            </a:r>
            <a:endParaRPr lang="ru-RU" sz="2800" b="1"/>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Text Box 4"/>
          <p:cNvSpPr txBox="1">
            <a:spLocks noChangeArrowheads="1"/>
          </p:cNvSpPr>
          <p:nvPr/>
        </p:nvSpPr>
        <p:spPr bwMode="auto">
          <a:xfrm>
            <a:off x="611188" y="476250"/>
            <a:ext cx="7848600" cy="731838"/>
          </a:xfrm>
          <a:prstGeom prst="rect">
            <a:avLst/>
          </a:prstGeom>
          <a:noFill/>
          <a:ln w="9525">
            <a:noFill/>
            <a:miter lim="800000"/>
            <a:headEnd/>
            <a:tailEnd/>
          </a:ln>
          <a:effectLst/>
        </p:spPr>
        <p:txBody>
          <a:bodyPr>
            <a:spAutoFit/>
          </a:bodyPr>
          <a:lstStyle/>
          <a:p>
            <a:pPr algn="ctr">
              <a:spcBef>
                <a:spcPct val="50000"/>
              </a:spcBef>
            </a:pPr>
            <a:r>
              <a:rPr lang="ru-RU" sz="2400"/>
              <a:t>       </a:t>
            </a:r>
            <a:r>
              <a:rPr lang="kk-KZ" sz="1800" b="1"/>
              <a:t>Орталық жүйке жүйесінде туатын тежелу     үрдістерінің пайда  болу   механизмдеріне   қарай 4 түрге бөлінеді</a:t>
            </a:r>
            <a:r>
              <a:rPr lang="ru-RU" sz="1800" b="1"/>
              <a:t>:</a:t>
            </a:r>
          </a:p>
        </p:txBody>
      </p:sp>
      <p:sp>
        <p:nvSpPr>
          <p:cNvPr id="17413" name="Text Box 5"/>
          <p:cNvSpPr txBox="1">
            <a:spLocks noChangeArrowheads="1"/>
          </p:cNvSpPr>
          <p:nvPr/>
        </p:nvSpPr>
        <p:spPr bwMode="auto">
          <a:xfrm>
            <a:off x="250825" y="1341438"/>
            <a:ext cx="8642350" cy="2006600"/>
          </a:xfrm>
          <a:prstGeom prst="rect">
            <a:avLst/>
          </a:prstGeom>
          <a:noFill/>
          <a:ln w="9525">
            <a:noFill/>
            <a:miter lim="800000"/>
            <a:headEnd/>
            <a:tailEnd/>
          </a:ln>
          <a:effectLst/>
        </p:spPr>
        <p:txBody>
          <a:bodyPr>
            <a:spAutoFit/>
          </a:bodyPr>
          <a:lstStyle/>
          <a:p>
            <a:pPr marL="457200" indent="-457200">
              <a:buFontTx/>
              <a:buAutoNum type="arabicPeriod"/>
            </a:pPr>
            <a:r>
              <a:rPr lang="kk-KZ" b="1" i="1"/>
              <a:t>Постсинапстық (синапстан кейін) тежелу</a:t>
            </a:r>
            <a:r>
              <a:rPr lang="kk-KZ" b="1"/>
              <a:t> – Реншоу жасушасы тәрізді тежеуші  </a:t>
            </a:r>
          </a:p>
          <a:p>
            <a:pPr marL="457200" indent="-457200"/>
            <a:r>
              <a:rPr lang="kk-KZ" b="1"/>
              <a:t>           нейрондардың қатысуына байланысты туады (постсинапстық мембрана </a:t>
            </a:r>
          </a:p>
          <a:p>
            <a:pPr marL="457200" indent="-457200"/>
            <a:r>
              <a:rPr lang="kk-KZ" b="1"/>
              <a:t>           гиперполяризацияланады).    </a:t>
            </a:r>
          </a:p>
          <a:p>
            <a:pPr marL="457200" indent="-457200"/>
            <a:r>
              <a:rPr lang="kk-KZ" b="1" i="1"/>
              <a:t>2. Пресинапстық (синапсқа дейінгі)</a:t>
            </a:r>
            <a:r>
              <a:rPr lang="kk-KZ" b="1"/>
              <a:t> – Реншоу жасушасы қатысады (деполяризация </a:t>
            </a:r>
          </a:p>
          <a:p>
            <a:pPr marL="457200" indent="-457200"/>
            <a:r>
              <a:rPr lang="kk-KZ" b="1"/>
              <a:t>          салдарынан мотонейронды қоздыратын жүйке талшығынан медиатор бөлінбей қалады).</a:t>
            </a:r>
          </a:p>
          <a:p>
            <a:pPr marL="457200" indent="-457200"/>
            <a:r>
              <a:rPr lang="kk-KZ" b="1" i="1"/>
              <a:t>3. Пессимальды тежелу</a:t>
            </a:r>
            <a:r>
              <a:rPr lang="kk-KZ" b="1"/>
              <a:t> - күшті серпіністердің жиі-жиі келіп түсуіне байланысты медиаторлар</a:t>
            </a:r>
          </a:p>
          <a:p>
            <a:pPr marL="457200" indent="-457200"/>
            <a:r>
              <a:rPr lang="kk-KZ" b="1"/>
              <a:t>           көбейеді де – постсинапстық мембранада тұрақты деполяризация пайда болады.</a:t>
            </a:r>
          </a:p>
          <a:p>
            <a:pPr marL="457200" indent="-457200"/>
            <a:r>
              <a:rPr lang="kk-KZ" b="1" i="1"/>
              <a:t>4. Қозудан кейін туатын тежелу</a:t>
            </a:r>
            <a:r>
              <a:rPr lang="kk-KZ" b="1"/>
              <a:t> - реполяризация кезеңі аяғында туындайтын </a:t>
            </a:r>
          </a:p>
          <a:p>
            <a:pPr marL="457200" indent="-457200"/>
            <a:r>
              <a:rPr lang="kk-KZ" b="1"/>
              <a:t>           гиперполяризацияға байланысты.</a:t>
            </a:r>
            <a:endParaRPr lang="ru-RU" b="1"/>
          </a:p>
        </p:txBody>
      </p:sp>
      <p:pic>
        <p:nvPicPr>
          <p:cNvPr id="17415" name="Picture 7"/>
          <p:cNvPicPr>
            <a:picLocks noChangeAspect="1" noChangeArrowheads="1"/>
          </p:cNvPicPr>
          <p:nvPr/>
        </p:nvPicPr>
        <p:blipFill>
          <a:blip r:embed="rId2">
            <a:lum bright="-12000" contrast="24000"/>
          </a:blip>
          <a:srcRect/>
          <a:stretch>
            <a:fillRect/>
          </a:stretch>
        </p:blipFill>
        <p:spPr bwMode="auto">
          <a:xfrm>
            <a:off x="1042988" y="3644900"/>
            <a:ext cx="7237412" cy="2952750"/>
          </a:xfrm>
          <a:prstGeom prst="rect">
            <a:avLst/>
          </a:prstGeom>
          <a:noFill/>
          <a:ln w="9525">
            <a:noFill/>
            <a:miter lim="800000"/>
            <a:headEnd/>
            <a:tailEnd/>
          </a:ln>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468313" y="620713"/>
            <a:ext cx="7991475" cy="5045075"/>
          </a:xfrm>
          <a:prstGeom prst="rect">
            <a:avLst/>
          </a:prstGeom>
          <a:noFill/>
          <a:ln w="9525">
            <a:noFill/>
            <a:miter lim="800000"/>
            <a:headEnd/>
            <a:tailEnd/>
          </a:ln>
          <a:effectLst/>
        </p:spPr>
        <p:txBody>
          <a:bodyPr>
            <a:spAutoFit/>
          </a:bodyPr>
          <a:lstStyle/>
          <a:p>
            <a:pPr indent="457200" algn="ctr">
              <a:lnSpc>
                <a:spcPct val="130000"/>
              </a:lnSpc>
            </a:pPr>
            <a:r>
              <a:rPr lang="ru-RU" sz="2500" b="1"/>
              <a:t>ОЖЖ рефлекстерді үйлестіру негізін құрайтын құбылыстар: </a:t>
            </a:r>
          </a:p>
          <a:p>
            <a:pPr indent="457200">
              <a:lnSpc>
                <a:spcPct val="130000"/>
              </a:lnSpc>
              <a:buFontTx/>
              <a:buAutoNum type="arabicPeriod"/>
            </a:pPr>
            <a:r>
              <a:rPr lang="ru-RU" sz="2500" b="1"/>
              <a:t>Иррадиация (қозудың жайылуы);</a:t>
            </a:r>
          </a:p>
          <a:p>
            <a:pPr indent="457200">
              <a:lnSpc>
                <a:spcPct val="130000"/>
              </a:lnSpc>
              <a:buFontTx/>
              <a:buAutoNum type="arabicPeriod"/>
            </a:pPr>
            <a:r>
              <a:rPr lang="ru-RU" sz="2500" b="1"/>
              <a:t>Концентрация</a:t>
            </a:r>
          </a:p>
          <a:p>
            <a:pPr indent="457200">
              <a:lnSpc>
                <a:spcPct val="130000"/>
              </a:lnSpc>
              <a:buFontTx/>
              <a:buAutoNum type="arabicPeriod"/>
            </a:pPr>
            <a:r>
              <a:rPr lang="ru-RU" sz="2500" b="1"/>
              <a:t>Индукция – қарама-қарсы үрдістің туындауы. </a:t>
            </a:r>
          </a:p>
          <a:p>
            <a:pPr indent="457200">
              <a:lnSpc>
                <a:spcPct val="130000"/>
              </a:lnSpc>
            </a:pPr>
            <a:r>
              <a:rPr lang="ru-RU" sz="2500" b="1"/>
              <a:t>Индукция түрлері:</a:t>
            </a:r>
          </a:p>
          <a:p>
            <a:pPr indent="457200">
              <a:lnSpc>
                <a:spcPct val="130000"/>
              </a:lnSpc>
              <a:buFontTx/>
              <a:buChar char="-"/>
            </a:pPr>
            <a:r>
              <a:rPr lang="kk-KZ" sz="2500" b="1"/>
              <a:t>бір мезгілді;</a:t>
            </a:r>
            <a:endParaRPr lang="ru-RU" sz="2500" b="1"/>
          </a:p>
          <a:p>
            <a:pPr indent="457200">
              <a:lnSpc>
                <a:spcPct val="130000"/>
              </a:lnSpc>
              <a:buFontTx/>
              <a:buChar char="-"/>
            </a:pPr>
            <a:r>
              <a:rPr lang="ru-RU" sz="2500" b="1"/>
              <a:t>бір ізді;                   </a:t>
            </a:r>
          </a:p>
          <a:p>
            <a:pPr indent="457200">
              <a:lnSpc>
                <a:spcPct val="130000"/>
              </a:lnSpc>
              <a:buFontTx/>
              <a:buChar char="-"/>
            </a:pPr>
            <a:r>
              <a:rPr lang="ru-RU" sz="2500" b="1"/>
              <a:t>оң;</a:t>
            </a:r>
          </a:p>
          <a:p>
            <a:pPr indent="457200">
              <a:lnSpc>
                <a:spcPct val="130000"/>
              </a:lnSpc>
              <a:buFontTx/>
              <a:buChar char="-"/>
            </a:pPr>
            <a:r>
              <a:rPr lang="ru-RU" sz="2500" b="1"/>
              <a:t>теріс.</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2"/>
          <p:cNvSpPr txBox="1">
            <a:spLocks noChangeArrowheads="1"/>
          </p:cNvSpPr>
          <p:nvPr/>
        </p:nvSpPr>
        <p:spPr bwMode="auto">
          <a:xfrm>
            <a:off x="323850" y="549275"/>
            <a:ext cx="4319588" cy="2179638"/>
          </a:xfrm>
          <a:prstGeom prst="rect">
            <a:avLst/>
          </a:prstGeom>
          <a:noFill/>
          <a:ln w="9525">
            <a:noFill/>
            <a:miter lim="800000"/>
            <a:headEnd/>
            <a:tailEnd/>
          </a:ln>
          <a:effectLst/>
        </p:spPr>
        <p:txBody>
          <a:bodyPr>
            <a:spAutoFit/>
          </a:bodyPr>
          <a:lstStyle/>
          <a:p>
            <a:pPr>
              <a:spcBef>
                <a:spcPct val="50000"/>
              </a:spcBef>
            </a:pPr>
            <a:r>
              <a:rPr lang="en-US" sz="2700" b="1"/>
              <a:t>IV. </a:t>
            </a:r>
            <a:r>
              <a:rPr lang="kk-KZ" sz="2800" b="1"/>
              <a:t>Соңғы жалпы жол құбылысын</a:t>
            </a:r>
            <a:r>
              <a:rPr lang="kk-KZ" sz="2700" b="1"/>
              <a:t> </a:t>
            </a:r>
            <a:r>
              <a:rPr lang="ru-RU" sz="2700" b="1"/>
              <a:t>(конвер-генцияға негізделген  «алқым»), Ч. Шерринг-тон анықтаған.</a:t>
            </a:r>
            <a:r>
              <a:rPr lang="ru-RU" sz="2600" b="1"/>
              <a:t> </a:t>
            </a:r>
          </a:p>
        </p:txBody>
      </p:sp>
      <p:pic>
        <p:nvPicPr>
          <p:cNvPr id="28675" name="Picture 3"/>
          <p:cNvPicPr>
            <a:picLocks noChangeAspect="1" noChangeArrowheads="1"/>
          </p:cNvPicPr>
          <p:nvPr/>
        </p:nvPicPr>
        <p:blipFill>
          <a:blip r:embed="rId2">
            <a:lum bright="-24000" contrast="36000"/>
          </a:blip>
          <a:srcRect/>
          <a:stretch>
            <a:fillRect/>
          </a:stretch>
        </p:blipFill>
        <p:spPr bwMode="auto">
          <a:xfrm>
            <a:off x="4787900" y="246063"/>
            <a:ext cx="3713163" cy="6500812"/>
          </a:xfrm>
          <a:prstGeom prst="rect">
            <a:avLst/>
          </a:prstGeom>
          <a:noFill/>
          <a:ln w="9525">
            <a:noFill/>
            <a:miter lim="800000"/>
            <a:headEnd/>
            <a:tailEnd/>
          </a:ln>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323850" y="692150"/>
            <a:ext cx="3240088" cy="4108450"/>
          </a:xfrm>
          <a:prstGeom prst="rect">
            <a:avLst/>
          </a:prstGeom>
          <a:noFill/>
          <a:ln w="9525">
            <a:noFill/>
            <a:miter lim="800000"/>
            <a:headEnd/>
            <a:tailEnd/>
          </a:ln>
          <a:effectLst/>
        </p:spPr>
        <p:txBody>
          <a:bodyPr>
            <a:spAutoFit/>
          </a:bodyPr>
          <a:lstStyle/>
          <a:p>
            <a:pPr algn="dist">
              <a:lnSpc>
                <a:spcPct val="120000"/>
              </a:lnSpc>
              <a:spcBef>
                <a:spcPct val="50000"/>
              </a:spcBef>
            </a:pPr>
            <a:r>
              <a:rPr lang="en-US" sz="2000" b="1"/>
              <a:t>V. </a:t>
            </a:r>
            <a:r>
              <a:rPr lang="kk-KZ" sz="2000" b="1"/>
              <a:t>Р</a:t>
            </a:r>
            <a:r>
              <a:rPr lang="ru-RU" sz="2000" b="1"/>
              <a:t>еципроктық (ілеспелі) тежелу</a:t>
            </a:r>
            <a:r>
              <a:rPr lang="ru-RU" sz="2000"/>
              <a:t> </a:t>
            </a:r>
            <a:r>
              <a:rPr lang="ru-RU" sz="2000" b="1"/>
              <a:t>– рефлекстердің бір бірімен үйлесуін қамтамасыз етеді. Мысалы антагонист еттердің арасындағы (бүгілу, жазылу) жауаптың үйлесуі. Дем алу мен дем шығару кезектесуі. </a:t>
            </a:r>
          </a:p>
        </p:txBody>
      </p:sp>
      <p:pic>
        <p:nvPicPr>
          <p:cNvPr id="29699" name="Picture 3"/>
          <p:cNvPicPr>
            <a:picLocks noChangeAspect="1" noChangeArrowheads="1"/>
          </p:cNvPicPr>
          <p:nvPr/>
        </p:nvPicPr>
        <p:blipFill>
          <a:blip r:embed="rId2">
            <a:lum bright="-12000" contrast="24000"/>
          </a:blip>
          <a:srcRect/>
          <a:stretch>
            <a:fillRect/>
          </a:stretch>
        </p:blipFill>
        <p:spPr bwMode="auto">
          <a:xfrm>
            <a:off x="3563938" y="981075"/>
            <a:ext cx="5253037" cy="5516563"/>
          </a:xfrm>
          <a:prstGeom prst="rect">
            <a:avLst/>
          </a:prstGeom>
          <a:noFill/>
          <a:ln w="9525">
            <a:noFill/>
            <a:miter lim="800000"/>
            <a:headEnd/>
            <a:tailEnd/>
          </a:ln>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2"/>
          <p:cNvSpPr txBox="1">
            <a:spLocks noChangeArrowheads="1"/>
          </p:cNvSpPr>
          <p:nvPr/>
        </p:nvSpPr>
        <p:spPr bwMode="auto">
          <a:xfrm>
            <a:off x="323850" y="476250"/>
            <a:ext cx="8424863" cy="4838700"/>
          </a:xfrm>
          <a:prstGeom prst="rect">
            <a:avLst/>
          </a:prstGeom>
          <a:noFill/>
          <a:ln w="9525">
            <a:noFill/>
            <a:miter lim="800000"/>
            <a:headEnd/>
            <a:tailEnd/>
          </a:ln>
          <a:effectLst/>
        </p:spPr>
        <p:txBody>
          <a:bodyPr>
            <a:spAutoFit/>
          </a:bodyPr>
          <a:lstStyle/>
          <a:p>
            <a:pPr indent="347663">
              <a:lnSpc>
                <a:spcPct val="130000"/>
              </a:lnSpc>
            </a:pPr>
            <a:r>
              <a:rPr lang="en-US" sz="2400" b="1"/>
              <a:t>VI. </a:t>
            </a:r>
            <a:r>
              <a:rPr lang="kk-KZ" sz="2400" b="1"/>
              <a:t>Кері байланыс (кері афферентация) п</a:t>
            </a:r>
            <a:r>
              <a:rPr lang="ru-RU" sz="2400" b="1"/>
              <a:t>ринципі.</a:t>
            </a:r>
          </a:p>
          <a:p>
            <a:pPr indent="347663">
              <a:lnSpc>
                <a:spcPct val="130000"/>
              </a:lnSpc>
            </a:pPr>
            <a:r>
              <a:rPr lang="en-US" sz="2400" b="1"/>
              <a:t>VII. </a:t>
            </a:r>
            <a:r>
              <a:rPr lang="ru-RU" sz="2400" b="1"/>
              <a:t>Доминанттық (үстемдік) қозу - уақытша бір қозу</a:t>
            </a:r>
          </a:p>
          <a:p>
            <a:pPr indent="347663">
              <a:lnSpc>
                <a:spcPct val="130000"/>
              </a:lnSpc>
            </a:pPr>
            <a:r>
              <a:rPr lang="ru-RU" sz="2400" b="1"/>
              <a:t>       ошағының үстем болуы (А.А. Ухтомский).</a:t>
            </a:r>
          </a:p>
          <a:p>
            <a:pPr indent="347663">
              <a:lnSpc>
                <a:spcPct val="130000"/>
              </a:lnSpc>
            </a:pPr>
            <a:r>
              <a:rPr lang="kk-KZ" sz="2400" b="1"/>
              <a:t>   Ерекше қасиеттері:</a:t>
            </a:r>
            <a:endParaRPr lang="ru-RU" sz="2400" b="1"/>
          </a:p>
          <a:p>
            <a:pPr indent="347663">
              <a:lnSpc>
                <a:spcPct val="130000"/>
              </a:lnSpc>
              <a:buFontTx/>
              <a:buAutoNum type="arabicPeriod"/>
            </a:pPr>
            <a:r>
              <a:rPr lang="kk-KZ" sz="2400" b="1"/>
              <a:t>Өте қозғыш келеді;</a:t>
            </a:r>
            <a:endParaRPr lang="en-US" sz="2400" b="1"/>
          </a:p>
          <a:p>
            <a:pPr indent="347663">
              <a:lnSpc>
                <a:spcPct val="130000"/>
              </a:lnSpc>
              <a:buFontTx/>
              <a:buAutoNum type="arabicPeriod"/>
            </a:pPr>
            <a:r>
              <a:rPr lang="kk-KZ" sz="2400" b="1"/>
              <a:t>Қозу тез жинақталады;</a:t>
            </a:r>
            <a:endParaRPr lang="en-US" sz="2400" b="1"/>
          </a:p>
          <a:p>
            <a:pPr indent="347663">
              <a:lnSpc>
                <a:spcPct val="130000"/>
              </a:lnSpc>
              <a:buFontTx/>
              <a:buAutoNum type="arabicPeriod"/>
            </a:pPr>
            <a:r>
              <a:rPr lang="kk-KZ" sz="2400" b="1"/>
              <a:t>Қозу созыңқы (инертті) болады;</a:t>
            </a:r>
            <a:endParaRPr lang="en-US" sz="2400" b="1"/>
          </a:p>
          <a:p>
            <a:pPr indent="347663">
              <a:lnSpc>
                <a:spcPct val="130000"/>
              </a:lnSpc>
              <a:buFontTx/>
              <a:buAutoNum type="arabicPeriod"/>
            </a:pPr>
            <a:r>
              <a:rPr lang="kk-KZ" sz="2400" b="1"/>
              <a:t>Басқа орталықтарда тежелуді тудырады;</a:t>
            </a:r>
            <a:endParaRPr lang="en-US" sz="2400" b="1"/>
          </a:p>
          <a:p>
            <a:pPr indent="347663">
              <a:lnSpc>
                <a:spcPct val="130000"/>
              </a:lnSpc>
              <a:buFontTx/>
              <a:buAutoNum type="arabicPeriod"/>
            </a:pPr>
            <a:r>
              <a:rPr lang="ru-RU" sz="2400" b="1"/>
              <a:t>Басқа орталықтарға бағытталған серпіністерді </a:t>
            </a:r>
          </a:p>
          <a:p>
            <a:pPr indent="347663">
              <a:lnSpc>
                <a:spcPct val="130000"/>
              </a:lnSpc>
            </a:pPr>
            <a:r>
              <a:rPr lang="ru-RU" sz="2400" b="1"/>
              <a:t>өзіне тартып, күшейе түседі.</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p:nvPr/>
        </p:nvPicPr>
        <p:blipFill>
          <a:blip r:embed="rId3" cstate="print"/>
          <a:srcRect/>
          <a:stretch>
            <a:fillRect/>
          </a:stretch>
        </p:blipFill>
        <p:spPr bwMode="auto">
          <a:xfrm>
            <a:off x="357158" y="500042"/>
            <a:ext cx="8286807" cy="6029339"/>
          </a:xfrm>
          <a:prstGeom prst="rect">
            <a:avLst/>
          </a:prstGeom>
          <a:noFill/>
          <a:ln w="9525">
            <a:noFill/>
            <a:miter lim="800000"/>
            <a:headEnd/>
            <a:tailEnd/>
          </a:ln>
        </p:spPr>
      </p:pic>
      <p:sp>
        <p:nvSpPr>
          <p:cNvPr id="37889" name="Rectangle 1"/>
          <p:cNvSpPr>
            <a:spLocks noChangeArrowheads="1"/>
          </p:cNvSpPr>
          <p:nvPr/>
        </p:nvSpPr>
        <p:spPr bwMode="auto">
          <a:xfrm>
            <a:off x="0" y="0"/>
            <a:ext cx="914400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sz="2000" b="1" i="0" u="none" strike="noStrike" cap="none" normalizeH="0" baseline="0">
                <a:ln>
                  <a:noFill/>
                </a:ln>
                <a:solidFill>
                  <a:schemeClr val="tx1"/>
                </a:solidFill>
                <a:effectLst/>
                <a:latin typeface="Times New Roman" pitchFamily="18" charset="0"/>
                <a:ea typeface="Calibri" pitchFamily="34" charset="0"/>
                <a:cs typeface="Times New Roman" pitchFamily="18" charset="0"/>
              </a:rPr>
              <a:t>ВЕГЕТАТИВТІК ЖҮЙКЕ ЖҮЙЕСІ</a:t>
            </a:r>
            <a:endParaRPr kumimoji="0" lang="kk-KZ" sz="2000" b="0" i="0" u="none" strike="noStrike" cap="none" normalizeH="0" baseline="0">
              <a:ln>
                <a:noFill/>
              </a:ln>
              <a:solidFill>
                <a:schemeClr val="tx1"/>
              </a:solidFill>
              <a:effectLst/>
              <a:latin typeface="Arial" pitchFamily="34" charset="0"/>
              <a:cs typeface="Arial"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571473" y="785794"/>
          <a:ext cx="8215369" cy="5830837"/>
        </p:xfrm>
        <a:graphic>
          <a:graphicData uri="http://schemas.openxmlformats.org/drawingml/2006/table">
            <a:tbl>
              <a:tblPr/>
              <a:tblGrid>
                <a:gridCol w="2738170">
                  <a:extLst>
                    <a:ext uri="{9D8B030D-6E8A-4147-A177-3AD203B41FA5}">
                      <a16:colId xmlns:a16="http://schemas.microsoft.com/office/drawing/2014/main" xmlns="" val="20000"/>
                    </a:ext>
                  </a:extLst>
                </a:gridCol>
                <a:gridCol w="2738170">
                  <a:extLst>
                    <a:ext uri="{9D8B030D-6E8A-4147-A177-3AD203B41FA5}">
                      <a16:colId xmlns:a16="http://schemas.microsoft.com/office/drawing/2014/main" xmlns="" val="20001"/>
                    </a:ext>
                  </a:extLst>
                </a:gridCol>
                <a:gridCol w="2739029">
                  <a:extLst>
                    <a:ext uri="{9D8B030D-6E8A-4147-A177-3AD203B41FA5}">
                      <a16:colId xmlns:a16="http://schemas.microsoft.com/office/drawing/2014/main" xmlns="" val="20002"/>
                    </a:ext>
                  </a:extLst>
                </a:gridCol>
              </a:tblGrid>
              <a:tr h="544290">
                <a:tc>
                  <a:txBody>
                    <a:bodyPr/>
                    <a:lstStyle/>
                    <a:p>
                      <a:pPr algn="ctr">
                        <a:lnSpc>
                          <a:spcPct val="115000"/>
                        </a:lnSpc>
                        <a:spcAft>
                          <a:spcPts val="0"/>
                        </a:spcAft>
                        <a:tabLst>
                          <a:tab pos="3255645" algn="l"/>
                        </a:tabLst>
                      </a:pPr>
                      <a:r>
                        <a:rPr lang="kk-KZ" sz="1600" dirty="0">
                          <a:latin typeface="Times New Roman"/>
                          <a:ea typeface="Calibri"/>
                          <a:cs typeface="Times New Roman"/>
                        </a:rPr>
                        <a:t>Мүшелер</a:t>
                      </a:r>
                      <a:endParaRPr lang="ru-RU" sz="1600" dirty="0">
                        <a:latin typeface="Calibri"/>
                        <a:ea typeface="Calibri"/>
                        <a:cs typeface="Times New Roman"/>
                      </a:endParaRPr>
                    </a:p>
                  </a:txBody>
                  <a:tcPr marL="54091" marR="54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255645" algn="l"/>
                        </a:tabLst>
                      </a:pPr>
                      <a:r>
                        <a:rPr lang="kk-KZ" sz="1600">
                          <a:latin typeface="Times New Roman"/>
                          <a:ea typeface="Calibri"/>
                          <a:cs typeface="Times New Roman"/>
                        </a:rPr>
                        <a:t>Симпатикалық жүйке жүйесінің қозуы</a:t>
                      </a:r>
                      <a:endParaRPr lang="ru-RU" sz="1600">
                        <a:latin typeface="Calibri"/>
                        <a:ea typeface="Calibri"/>
                        <a:cs typeface="Times New Roman"/>
                      </a:endParaRPr>
                    </a:p>
                  </a:txBody>
                  <a:tcPr marL="54091" marR="54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255645" algn="l"/>
                        </a:tabLst>
                      </a:pPr>
                      <a:r>
                        <a:rPr lang="kk-KZ" sz="1600">
                          <a:latin typeface="Times New Roman"/>
                          <a:ea typeface="Calibri"/>
                          <a:cs typeface="Times New Roman"/>
                        </a:rPr>
                        <a:t>Парасимпатикалық жүйке жүйесінің қозуы</a:t>
                      </a:r>
                      <a:endParaRPr lang="ru-RU" sz="1600">
                        <a:latin typeface="Calibri"/>
                        <a:ea typeface="Calibri"/>
                        <a:cs typeface="Times New Roman"/>
                      </a:endParaRPr>
                    </a:p>
                  </a:txBody>
                  <a:tcPr marL="54091" marR="54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544290">
                <a:tc>
                  <a:txBody>
                    <a:bodyPr/>
                    <a:lstStyle/>
                    <a:p>
                      <a:pPr>
                        <a:lnSpc>
                          <a:spcPct val="115000"/>
                        </a:lnSpc>
                        <a:spcAft>
                          <a:spcPts val="0"/>
                        </a:spcAft>
                        <a:tabLst>
                          <a:tab pos="3255645" algn="l"/>
                        </a:tabLst>
                      </a:pPr>
                      <a:r>
                        <a:rPr lang="kk-KZ" sz="1600" i="1" dirty="0">
                          <a:latin typeface="Times New Roman"/>
                          <a:ea typeface="Calibri"/>
                          <a:cs typeface="Times New Roman"/>
                        </a:rPr>
                        <a:t>Жүрек </a:t>
                      </a:r>
                      <a:endParaRPr lang="ru-RU" sz="1600" dirty="0">
                        <a:latin typeface="Calibri"/>
                        <a:ea typeface="Calibri"/>
                        <a:cs typeface="Times New Roman"/>
                      </a:endParaRPr>
                    </a:p>
                  </a:txBody>
                  <a:tcPr marL="54091" marR="54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255645" algn="l"/>
                        </a:tabLst>
                      </a:pPr>
                      <a:r>
                        <a:rPr lang="kk-KZ" sz="1600" i="1">
                          <a:latin typeface="Times New Roman"/>
                          <a:ea typeface="Calibri"/>
                          <a:cs typeface="Times New Roman"/>
                        </a:rPr>
                        <a:t>Жиырылуы күшейіп, жиіленеді</a:t>
                      </a:r>
                      <a:endParaRPr lang="ru-RU" sz="1600">
                        <a:latin typeface="Calibri"/>
                        <a:ea typeface="Calibri"/>
                        <a:cs typeface="Times New Roman"/>
                      </a:endParaRPr>
                    </a:p>
                  </a:txBody>
                  <a:tcPr marL="54091" marR="54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255645" algn="l"/>
                        </a:tabLst>
                      </a:pPr>
                      <a:r>
                        <a:rPr lang="kk-KZ" sz="1600" i="1">
                          <a:latin typeface="Times New Roman"/>
                          <a:ea typeface="Calibri"/>
                          <a:cs typeface="Times New Roman"/>
                        </a:rPr>
                        <a:t>Жиырылуы бәсеңдеп, әлсірейді</a:t>
                      </a:r>
                      <a:endParaRPr lang="ru-RU" sz="1600">
                        <a:latin typeface="Calibri"/>
                        <a:ea typeface="Calibri"/>
                        <a:cs typeface="Times New Roman"/>
                      </a:endParaRPr>
                    </a:p>
                  </a:txBody>
                  <a:tcPr marL="54091" marR="54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816433">
                <a:tc>
                  <a:txBody>
                    <a:bodyPr/>
                    <a:lstStyle/>
                    <a:p>
                      <a:pPr>
                        <a:lnSpc>
                          <a:spcPct val="115000"/>
                        </a:lnSpc>
                        <a:spcAft>
                          <a:spcPts val="0"/>
                        </a:spcAft>
                        <a:tabLst>
                          <a:tab pos="3255645" algn="l"/>
                        </a:tabLst>
                      </a:pPr>
                      <a:r>
                        <a:rPr lang="kk-KZ" sz="1600" i="1">
                          <a:latin typeface="Times New Roman"/>
                          <a:ea typeface="Calibri"/>
                          <a:cs typeface="Times New Roman"/>
                        </a:rPr>
                        <a:t>Артериялар </a:t>
                      </a:r>
                      <a:endParaRPr lang="ru-RU" sz="1600">
                        <a:latin typeface="Calibri"/>
                        <a:ea typeface="Calibri"/>
                        <a:cs typeface="Times New Roman"/>
                      </a:endParaRPr>
                    </a:p>
                  </a:txBody>
                  <a:tcPr marL="54091" marR="54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255645" algn="l"/>
                        </a:tabLst>
                      </a:pPr>
                      <a:r>
                        <a:rPr lang="kk-KZ" sz="1600" i="1">
                          <a:latin typeface="Times New Roman"/>
                          <a:ea typeface="Calibri"/>
                          <a:cs typeface="Times New Roman"/>
                        </a:rPr>
                        <a:t>Тарылады; артериалық қан қысымы жоғарылайды</a:t>
                      </a:r>
                      <a:endParaRPr lang="ru-RU" sz="1600">
                        <a:latin typeface="Calibri"/>
                        <a:ea typeface="Calibri"/>
                        <a:cs typeface="Times New Roman"/>
                      </a:endParaRPr>
                    </a:p>
                  </a:txBody>
                  <a:tcPr marL="54091" marR="54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255645" algn="l"/>
                        </a:tabLst>
                      </a:pPr>
                      <a:r>
                        <a:rPr lang="kk-KZ" sz="1600" i="1">
                          <a:latin typeface="Times New Roman"/>
                          <a:ea typeface="Calibri"/>
                          <a:cs typeface="Times New Roman"/>
                        </a:rPr>
                        <a:t>Кеңейеді; артериалық қан қысымы төмендейді</a:t>
                      </a:r>
                      <a:endParaRPr lang="ru-RU" sz="1600">
                        <a:latin typeface="Calibri"/>
                        <a:ea typeface="Calibri"/>
                        <a:cs typeface="Times New Roman"/>
                      </a:endParaRPr>
                    </a:p>
                  </a:txBody>
                  <a:tcPr marL="54091" marR="54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544290">
                <a:tc>
                  <a:txBody>
                    <a:bodyPr/>
                    <a:lstStyle/>
                    <a:p>
                      <a:pPr>
                        <a:lnSpc>
                          <a:spcPct val="115000"/>
                        </a:lnSpc>
                        <a:spcAft>
                          <a:spcPts val="0"/>
                        </a:spcAft>
                        <a:tabLst>
                          <a:tab pos="3255645" algn="l"/>
                        </a:tabLst>
                      </a:pPr>
                      <a:r>
                        <a:rPr lang="kk-KZ" sz="1600" i="1">
                          <a:latin typeface="Times New Roman"/>
                          <a:ea typeface="Calibri"/>
                          <a:cs typeface="Times New Roman"/>
                        </a:rPr>
                        <a:t>Ішек </a:t>
                      </a:r>
                      <a:endParaRPr lang="ru-RU" sz="1600">
                        <a:latin typeface="Calibri"/>
                        <a:ea typeface="Calibri"/>
                        <a:cs typeface="Times New Roman"/>
                      </a:endParaRPr>
                    </a:p>
                  </a:txBody>
                  <a:tcPr marL="54091" marR="54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255645" algn="l"/>
                        </a:tabLst>
                      </a:pPr>
                      <a:r>
                        <a:rPr lang="kk-KZ" sz="1600" i="1">
                          <a:latin typeface="Times New Roman"/>
                          <a:ea typeface="Calibri"/>
                          <a:cs typeface="Times New Roman"/>
                        </a:rPr>
                        <a:t>Толқи жиырылуы азаяды</a:t>
                      </a:r>
                      <a:endParaRPr lang="ru-RU" sz="1600" dirty="0">
                        <a:latin typeface="Calibri"/>
                        <a:ea typeface="Calibri"/>
                        <a:cs typeface="Times New Roman"/>
                      </a:endParaRPr>
                    </a:p>
                  </a:txBody>
                  <a:tcPr marL="54091" marR="54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255645" algn="l"/>
                        </a:tabLst>
                      </a:pPr>
                      <a:r>
                        <a:rPr lang="kk-KZ" sz="1600" i="1">
                          <a:latin typeface="Times New Roman"/>
                          <a:ea typeface="Calibri"/>
                          <a:cs typeface="Times New Roman"/>
                        </a:rPr>
                        <a:t>Толқи жиырылуы күшейеді</a:t>
                      </a:r>
                      <a:endParaRPr lang="ru-RU" sz="1600">
                        <a:latin typeface="Calibri"/>
                        <a:ea typeface="Calibri"/>
                        <a:cs typeface="Times New Roman"/>
                      </a:endParaRPr>
                    </a:p>
                  </a:txBody>
                  <a:tcPr marL="54091" marR="54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272145">
                <a:tc>
                  <a:txBody>
                    <a:bodyPr/>
                    <a:lstStyle/>
                    <a:p>
                      <a:pPr>
                        <a:lnSpc>
                          <a:spcPct val="115000"/>
                        </a:lnSpc>
                        <a:spcAft>
                          <a:spcPts val="0"/>
                        </a:spcAft>
                        <a:tabLst>
                          <a:tab pos="3255645" algn="l"/>
                        </a:tabLst>
                      </a:pPr>
                      <a:r>
                        <a:rPr lang="kk-KZ" sz="1600" i="1">
                          <a:latin typeface="Times New Roman"/>
                          <a:ea typeface="Calibri"/>
                          <a:cs typeface="Times New Roman"/>
                        </a:rPr>
                        <a:t>Бауыр </a:t>
                      </a:r>
                      <a:endParaRPr lang="ru-RU" sz="1600">
                        <a:latin typeface="Calibri"/>
                        <a:ea typeface="Calibri"/>
                        <a:cs typeface="Times New Roman"/>
                      </a:endParaRPr>
                    </a:p>
                  </a:txBody>
                  <a:tcPr marL="54091" marR="54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255645" algn="l"/>
                        </a:tabLst>
                      </a:pPr>
                      <a:r>
                        <a:rPr lang="kk-KZ" sz="1600" i="1">
                          <a:latin typeface="Times New Roman"/>
                          <a:ea typeface="Calibri"/>
                          <a:cs typeface="Times New Roman"/>
                        </a:rPr>
                        <a:t>Өт өзегі босаңсиды</a:t>
                      </a:r>
                      <a:endParaRPr lang="ru-RU" sz="1600">
                        <a:latin typeface="Calibri"/>
                        <a:ea typeface="Calibri"/>
                        <a:cs typeface="Times New Roman"/>
                      </a:endParaRPr>
                    </a:p>
                  </a:txBody>
                  <a:tcPr marL="54091" marR="54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255645" algn="l"/>
                        </a:tabLst>
                      </a:pPr>
                      <a:r>
                        <a:rPr lang="kk-KZ" sz="1600" i="1">
                          <a:latin typeface="Times New Roman"/>
                          <a:ea typeface="Calibri"/>
                          <a:cs typeface="Times New Roman"/>
                        </a:rPr>
                        <a:t>Өт өзегі жиырылады</a:t>
                      </a:r>
                      <a:endParaRPr lang="ru-RU" sz="1600">
                        <a:latin typeface="Calibri"/>
                        <a:ea typeface="Calibri"/>
                        <a:cs typeface="Times New Roman"/>
                      </a:endParaRPr>
                    </a:p>
                  </a:txBody>
                  <a:tcPr marL="54091" marR="54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272145">
                <a:tc>
                  <a:txBody>
                    <a:bodyPr/>
                    <a:lstStyle/>
                    <a:p>
                      <a:pPr>
                        <a:lnSpc>
                          <a:spcPct val="115000"/>
                        </a:lnSpc>
                        <a:spcAft>
                          <a:spcPts val="0"/>
                        </a:spcAft>
                        <a:tabLst>
                          <a:tab pos="3255645" algn="l"/>
                        </a:tabLst>
                      </a:pPr>
                      <a:r>
                        <a:rPr lang="kk-KZ" sz="1600" i="1">
                          <a:latin typeface="Times New Roman"/>
                          <a:ea typeface="Calibri"/>
                          <a:cs typeface="Times New Roman"/>
                        </a:rPr>
                        <a:t>Тер бездері</a:t>
                      </a:r>
                      <a:endParaRPr lang="ru-RU" sz="1600">
                        <a:latin typeface="Calibri"/>
                        <a:ea typeface="Calibri"/>
                        <a:cs typeface="Times New Roman"/>
                      </a:endParaRPr>
                    </a:p>
                  </a:txBody>
                  <a:tcPr marL="54091" marR="54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255645" algn="l"/>
                        </a:tabLst>
                      </a:pPr>
                      <a:r>
                        <a:rPr lang="kk-KZ" sz="1600" i="1">
                          <a:latin typeface="Times New Roman"/>
                          <a:ea typeface="Calibri"/>
                          <a:cs typeface="Times New Roman"/>
                        </a:rPr>
                        <a:t>Секрециясы күшейеді</a:t>
                      </a:r>
                      <a:endParaRPr lang="ru-RU" sz="1600">
                        <a:latin typeface="Calibri"/>
                        <a:ea typeface="Calibri"/>
                        <a:cs typeface="Times New Roman"/>
                      </a:endParaRPr>
                    </a:p>
                  </a:txBody>
                  <a:tcPr marL="54091" marR="54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255645" algn="l"/>
                        </a:tabLst>
                      </a:pPr>
                      <a:r>
                        <a:rPr lang="kk-KZ" sz="1600" i="1">
                          <a:latin typeface="Times New Roman"/>
                          <a:ea typeface="Calibri"/>
                          <a:cs typeface="Times New Roman"/>
                        </a:rPr>
                        <a:t>Әсер етпейді</a:t>
                      </a:r>
                      <a:endParaRPr lang="ru-RU" sz="1600">
                        <a:latin typeface="Calibri"/>
                        <a:ea typeface="Calibri"/>
                        <a:cs typeface="Times New Roman"/>
                      </a:endParaRPr>
                    </a:p>
                  </a:txBody>
                  <a:tcPr marL="54091" marR="54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544290">
                <a:tc>
                  <a:txBody>
                    <a:bodyPr/>
                    <a:lstStyle/>
                    <a:p>
                      <a:pPr>
                        <a:lnSpc>
                          <a:spcPct val="115000"/>
                        </a:lnSpc>
                        <a:spcAft>
                          <a:spcPts val="0"/>
                        </a:spcAft>
                        <a:tabLst>
                          <a:tab pos="3255645" algn="l"/>
                        </a:tabLst>
                      </a:pPr>
                      <a:r>
                        <a:rPr lang="kk-KZ" sz="1600" i="1">
                          <a:latin typeface="Times New Roman"/>
                          <a:ea typeface="Calibri"/>
                          <a:cs typeface="Times New Roman"/>
                        </a:rPr>
                        <a:t>Сілекей және жас бездері</a:t>
                      </a:r>
                      <a:endParaRPr lang="ru-RU" sz="1600">
                        <a:latin typeface="Calibri"/>
                        <a:ea typeface="Calibri"/>
                        <a:cs typeface="Times New Roman"/>
                      </a:endParaRPr>
                    </a:p>
                  </a:txBody>
                  <a:tcPr marL="54091" marR="54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255645" algn="l"/>
                        </a:tabLst>
                      </a:pPr>
                      <a:r>
                        <a:rPr lang="kk-KZ" sz="1600" i="1">
                          <a:latin typeface="Times New Roman"/>
                          <a:ea typeface="Calibri"/>
                          <a:cs typeface="Times New Roman"/>
                        </a:rPr>
                        <a:t>Секрециясы азаяды</a:t>
                      </a:r>
                      <a:endParaRPr lang="ru-RU" sz="1600">
                        <a:latin typeface="Calibri"/>
                        <a:ea typeface="Calibri"/>
                        <a:cs typeface="Times New Roman"/>
                      </a:endParaRPr>
                    </a:p>
                  </a:txBody>
                  <a:tcPr marL="54091" marR="54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255645" algn="l"/>
                        </a:tabLst>
                      </a:pPr>
                      <a:r>
                        <a:rPr lang="kk-KZ" sz="1600" i="1">
                          <a:latin typeface="Times New Roman"/>
                          <a:ea typeface="Calibri"/>
                          <a:cs typeface="Times New Roman"/>
                        </a:rPr>
                        <a:t>Секрециясы күшейеді</a:t>
                      </a:r>
                      <a:endParaRPr lang="ru-RU" sz="1600">
                        <a:latin typeface="Calibri"/>
                        <a:ea typeface="Calibri"/>
                        <a:cs typeface="Times New Roman"/>
                      </a:endParaRPr>
                    </a:p>
                  </a:txBody>
                  <a:tcPr marL="54091" marR="54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272145">
                <a:tc>
                  <a:txBody>
                    <a:bodyPr/>
                    <a:lstStyle/>
                    <a:p>
                      <a:pPr>
                        <a:lnSpc>
                          <a:spcPct val="115000"/>
                        </a:lnSpc>
                        <a:spcAft>
                          <a:spcPts val="0"/>
                        </a:spcAft>
                        <a:tabLst>
                          <a:tab pos="3255645" algn="l"/>
                        </a:tabLst>
                      </a:pPr>
                      <a:r>
                        <a:rPr lang="kk-KZ" sz="1600" i="1">
                          <a:latin typeface="Times New Roman"/>
                          <a:ea typeface="Calibri"/>
                          <a:cs typeface="Times New Roman"/>
                        </a:rPr>
                        <a:t>Көз қарашығы </a:t>
                      </a:r>
                      <a:endParaRPr lang="ru-RU" sz="1600">
                        <a:latin typeface="Calibri"/>
                        <a:ea typeface="Calibri"/>
                        <a:cs typeface="Times New Roman"/>
                      </a:endParaRPr>
                    </a:p>
                  </a:txBody>
                  <a:tcPr marL="54091" marR="54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255645" algn="l"/>
                        </a:tabLst>
                      </a:pPr>
                      <a:r>
                        <a:rPr lang="kk-KZ" sz="1600" i="1">
                          <a:latin typeface="Times New Roman"/>
                          <a:ea typeface="Calibri"/>
                          <a:cs typeface="Times New Roman"/>
                        </a:rPr>
                        <a:t>Кеңейеді </a:t>
                      </a:r>
                      <a:endParaRPr lang="ru-RU" sz="1600">
                        <a:latin typeface="Calibri"/>
                        <a:ea typeface="Calibri"/>
                        <a:cs typeface="Times New Roman"/>
                      </a:endParaRPr>
                    </a:p>
                  </a:txBody>
                  <a:tcPr marL="54091" marR="54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255645" algn="l"/>
                        </a:tabLst>
                      </a:pPr>
                      <a:r>
                        <a:rPr lang="kk-KZ" sz="1600" i="1">
                          <a:latin typeface="Times New Roman"/>
                          <a:ea typeface="Calibri"/>
                          <a:cs typeface="Times New Roman"/>
                        </a:rPr>
                        <a:t>Тарылады </a:t>
                      </a:r>
                      <a:endParaRPr lang="ru-RU" sz="1600">
                        <a:latin typeface="Calibri"/>
                        <a:ea typeface="Calibri"/>
                        <a:cs typeface="Times New Roman"/>
                      </a:endParaRPr>
                    </a:p>
                  </a:txBody>
                  <a:tcPr marL="54091" marR="54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544290">
                <a:tc>
                  <a:txBody>
                    <a:bodyPr/>
                    <a:lstStyle/>
                    <a:p>
                      <a:pPr>
                        <a:lnSpc>
                          <a:spcPct val="115000"/>
                        </a:lnSpc>
                        <a:spcAft>
                          <a:spcPts val="0"/>
                        </a:spcAft>
                        <a:tabLst>
                          <a:tab pos="3255645" algn="l"/>
                        </a:tabLst>
                      </a:pPr>
                      <a:r>
                        <a:rPr lang="kk-KZ" sz="1600" i="1">
                          <a:latin typeface="Times New Roman"/>
                          <a:ea typeface="Calibri"/>
                          <a:cs typeface="Times New Roman"/>
                        </a:rPr>
                        <a:t>Бронхылар</a:t>
                      </a:r>
                      <a:endParaRPr lang="ru-RU" sz="1600">
                        <a:latin typeface="Calibri"/>
                        <a:ea typeface="Calibri"/>
                        <a:cs typeface="Times New Roman"/>
                      </a:endParaRPr>
                    </a:p>
                  </a:txBody>
                  <a:tcPr marL="54091" marR="54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255645" algn="l"/>
                        </a:tabLst>
                      </a:pPr>
                      <a:r>
                        <a:rPr lang="kk-KZ" sz="1600" i="1">
                          <a:latin typeface="Times New Roman"/>
                          <a:ea typeface="Calibri"/>
                          <a:cs typeface="Times New Roman"/>
                        </a:rPr>
                        <a:t>Кеңейеді; тыныс алуды жеңілдетеді</a:t>
                      </a:r>
                      <a:endParaRPr lang="ru-RU" sz="1600">
                        <a:latin typeface="Calibri"/>
                        <a:ea typeface="Calibri"/>
                        <a:cs typeface="Times New Roman"/>
                      </a:endParaRPr>
                    </a:p>
                  </a:txBody>
                  <a:tcPr marL="54091" marR="54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255645" algn="l"/>
                        </a:tabLst>
                      </a:pPr>
                      <a:r>
                        <a:rPr lang="kk-KZ" sz="1600" i="1">
                          <a:latin typeface="Times New Roman"/>
                          <a:ea typeface="Calibri"/>
                          <a:cs typeface="Times New Roman"/>
                        </a:rPr>
                        <a:t>Тарылады</a:t>
                      </a:r>
                      <a:endParaRPr lang="ru-RU" sz="1600">
                        <a:latin typeface="Calibri"/>
                        <a:ea typeface="Calibri"/>
                        <a:cs typeface="Times New Roman"/>
                      </a:endParaRPr>
                    </a:p>
                  </a:txBody>
                  <a:tcPr marL="54091" marR="54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r h="544290">
                <a:tc>
                  <a:txBody>
                    <a:bodyPr/>
                    <a:lstStyle/>
                    <a:p>
                      <a:pPr>
                        <a:lnSpc>
                          <a:spcPct val="115000"/>
                        </a:lnSpc>
                        <a:spcAft>
                          <a:spcPts val="0"/>
                        </a:spcAft>
                        <a:tabLst>
                          <a:tab pos="3255645" algn="l"/>
                        </a:tabLst>
                      </a:pPr>
                      <a:r>
                        <a:rPr lang="kk-KZ" sz="1600" i="1">
                          <a:latin typeface="Times New Roman"/>
                          <a:ea typeface="Calibri"/>
                          <a:cs typeface="Times New Roman"/>
                        </a:rPr>
                        <a:t>Шашты көтеретін бұлшықеттер </a:t>
                      </a:r>
                      <a:endParaRPr lang="ru-RU" sz="1600">
                        <a:latin typeface="Calibri"/>
                        <a:ea typeface="Calibri"/>
                        <a:cs typeface="Times New Roman"/>
                      </a:endParaRPr>
                    </a:p>
                  </a:txBody>
                  <a:tcPr marL="54091" marR="54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255645" algn="l"/>
                        </a:tabLst>
                      </a:pPr>
                      <a:r>
                        <a:rPr lang="kk-KZ" sz="1600" i="1">
                          <a:latin typeface="Times New Roman"/>
                          <a:ea typeface="Calibri"/>
                          <a:cs typeface="Times New Roman"/>
                        </a:rPr>
                        <a:t>Жиырылады, </a:t>
                      </a:r>
                      <a:r>
                        <a:rPr lang="ru-RU" sz="1600" i="1">
                          <a:latin typeface="Times New Roman"/>
                          <a:ea typeface="Calibri"/>
                          <a:cs typeface="Times New Roman"/>
                        </a:rPr>
                        <a:t>шаш</a:t>
                      </a:r>
                      <a:r>
                        <a:rPr lang="kk-KZ" sz="1600" i="1">
                          <a:latin typeface="Times New Roman"/>
                          <a:ea typeface="Calibri"/>
                          <a:cs typeface="Times New Roman"/>
                        </a:rPr>
                        <a:t>тар «</a:t>
                      </a:r>
                      <a:r>
                        <a:rPr lang="ru-RU" sz="1600" i="1">
                          <a:latin typeface="Times New Roman"/>
                          <a:ea typeface="Calibri"/>
                          <a:cs typeface="Times New Roman"/>
                        </a:rPr>
                        <a:t>тік тұр</a:t>
                      </a:r>
                      <a:r>
                        <a:rPr lang="kk-KZ" sz="1600" i="1">
                          <a:latin typeface="Times New Roman"/>
                          <a:ea typeface="Calibri"/>
                          <a:cs typeface="Times New Roman"/>
                        </a:rPr>
                        <a:t>а</a:t>
                      </a:r>
                      <a:r>
                        <a:rPr lang="ru-RU" sz="1600" i="1">
                          <a:latin typeface="Times New Roman"/>
                          <a:ea typeface="Calibri"/>
                          <a:cs typeface="Times New Roman"/>
                        </a:rPr>
                        <a:t>ды</a:t>
                      </a:r>
                      <a:r>
                        <a:rPr lang="kk-KZ" sz="1600" i="1">
                          <a:latin typeface="Times New Roman"/>
                          <a:ea typeface="Calibri"/>
                          <a:cs typeface="Times New Roman"/>
                        </a:rPr>
                        <a:t>»</a:t>
                      </a:r>
                      <a:endParaRPr lang="ru-RU" sz="1600">
                        <a:latin typeface="Calibri"/>
                        <a:ea typeface="Calibri"/>
                        <a:cs typeface="Times New Roman"/>
                      </a:endParaRPr>
                    </a:p>
                  </a:txBody>
                  <a:tcPr marL="54091" marR="54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255645" algn="l"/>
                        </a:tabLst>
                      </a:pPr>
                      <a:r>
                        <a:rPr lang="kk-KZ" sz="1600" i="1">
                          <a:latin typeface="Times New Roman"/>
                          <a:ea typeface="Calibri"/>
                          <a:cs typeface="Times New Roman"/>
                        </a:rPr>
                        <a:t>Босаңсиды </a:t>
                      </a:r>
                      <a:endParaRPr lang="ru-RU" sz="1600">
                        <a:latin typeface="Calibri"/>
                        <a:ea typeface="Calibri"/>
                        <a:cs typeface="Times New Roman"/>
                      </a:endParaRPr>
                    </a:p>
                  </a:txBody>
                  <a:tcPr marL="54091" marR="54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9"/>
                  </a:ext>
                </a:extLst>
              </a:tr>
              <a:tr h="544290">
                <a:tc>
                  <a:txBody>
                    <a:bodyPr/>
                    <a:lstStyle/>
                    <a:p>
                      <a:pPr>
                        <a:lnSpc>
                          <a:spcPct val="115000"/>
                        </a:lnSpc>
                        <a:spcAft>
                          <a:spcPts val="0"/>
                        </a:spcAft>
                        <a:tabLst>
                          <a:tab pos="3255645" algn="l"/>
                        </a:tabLst>
                      </a:pPr>
                      <a:r>
                        <a:rPr lang="kk-KZ" sz="1600" i="1">
                          <a:latin typeface="Times New Roman"/>
                          <a:ea typeface="Calibri"/>
                          <a:cs typeface="Times New Roman"/>
                        </a:rPr>
                        <a:t>Қан құрамындағы қант мөлшері</a:t>
                      </a:r>
                      <a:endParaRPr lang="ru-RU" sz="1600">
                        <a:latin typeface="Calibri"/>
                        <a:ea typeface="Calibri"/>
                        <a:cs typeface="Times New Roman"/>
                      </a:endParaRPr>
                    </a:p>
                  </a:txBody>
                  <a:tcPr marL="54091" marR="54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255645" algn="l"/>
                        </a:tabLst>
                      </a:pPr>
                      <a:r>
                        <a:rPr lang="kk-KZ" sz="1600" i="1">
                          <a:latin typeface="Times New Roman"/>
                          <a:ea typeface="Calibri"/>
                          <a:cs typeface="Times New Roman"/>
                        </a:rPr>
                        <a:t>Көбейеді </a:t>
                      </a:r>
                      <a:endParaRPr lang="ru-RU" sz="1600">
                        <a:latin typeface="Calibri"/>
                        <a:ea typeface="Calibri"/>
                        <a:cs typeface="Times New Roman"/>
                      </a:endParaRPr>
                    </a:p>
                  </a:txBody>
                  <a:tcPr marL="54091" marR="54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255645" algn="l"/>
                        </a:tabLst>
                      </a:pPr>
                      <a:r>
                        <a:rPr lang="kk-KZ" sz="1600" i="1">
                          <a:latin typeface="Times New Roman"/>
                          <a:ea typeface="Calibri"/>
                          <a:cs typeface="Times New Roman"/>
                        </a:rPr>
                        <a:t>Азаяды </a:t>
                      </a:r>
                      <a:endParaRPr lang="ru-RU" sz="1600">
                        <a:latin typeface="Calibri"/>
                        <a:ea typeface="Calibri"/>
                        <a:cs typeface="Times New Roman"/>
                      </a:endParaRPr>
                    </a:p>
                  </a:txBody>
                  <a:tcPr marL="54091" marR="54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0"/>
                  </a:ext>
                </a:extLst>
              </a:tr>
              <a:tr h="272145">
                <a:tc>
                  <a:txBody>
                    <a:bodyPr/>
                    <a:lstStyle/>
                    <a:p>
                      <a:pPr>
                        <a:lnSpc>
                          <a:spcPct val="115000"/>
                        </a:lnSpc>
                        <a:spcAft>
                          <a:spcPts val="0"/>
                        </a:spcAft>
                        <a:tabLst>
                          <a:tab pos="3255645" algn="l"/>
                        </a:tabLst>
                      </a:pPr>
                      <a:r>
                        <a:rPr lang="kk-KZ" sz="1600" i="1">
                          <a:latin typeface="Times New Roman"/>
                          <a:ea typeface="Calibri"/>
                          <a:cs typeface="Times New Roman"/>
                        </a:rPr>
                        <a:t>Оттегін пайдалану</a:t>
                      </a:r>
                      <a:endParaRPr lang="ru-RU" sz="1600">
                        <a:latin typeface="Calibri"/>
                        <a:ea typeface="Calibri"/>
                        <a:cs typeface="Times New Roman"/>
                      </a:endParaRPr>
                    </a:p>
                  </a:txBody>
                  <a:tcPr marL="54091" marR="54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255645" algn="l"/>
                        </a:tabLst>
                      </a:pPr>
                      <a:r>
                        <a:rPr lang="kk-KZ" sz="1600" i="1">
                          <a:latin typeface="Times New Roman"/>
                          <a:ea typeface="Calibri"/>
                          <a:cs typeface="Times New Roman"/>
                        </a:rPr>
                        <a:t>Көбейеді </a:t>
                      </a:r>
                      <a:endParaRPr lang="ru-RU" sz="1600">
                        <a:latin typeface="Calibri"/>
                        <a:ea typeface="Calibri"/>
                        <a:cs typeface="Times New Roman"/>
                      </a:endParaRPr>
                    </a:p>
                  </a:txBody>
                  <a:tcPr marL="54091" marR="54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255645" algn="l"/>
                        </a:tabLst>
                      </a:pPr>
                      <a:r>
                        <a:rPr lang="kk-KZ" sz="1600" i="1" dirty="0">
                          <a:latin typeface="Times New Roman"/>
                          <a:ea typeface="Calibri"/>
                          <a:cs typeface="Times New Roman"/>
                        </a:rPr>
                        <a:t>Азаяды</a:t>
                      </a:r>
                      <a:endParaRPr lang="ru-RU" sz="1600" dirty="0">
                        <a:latin typeface="Calibri"/>
                        <a:ea typeface="Calibri"/>
                        <a:cs typeface="Times New Roman"/>
                      </a:endParaRPr>
                    </a:p>
                  </a:txBody>
                  <a:tcPr marL="54091" marR="54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1"/>
                  </a:ext>
                </a:extLst>
              </a:tr>
            </a:tbl>
          </a:graphicData>
        </a:graphic>
      </p:graphicFrame>
      <p:sp>
        <p:nvSpPr>
          <p:cNvPr id="38913" name="Rectangle 1"/>
          <p:cNvSpPr>
            <a:spLocks noChangeArrowheads="1"/>
          </p:cNvSpPr>
          <p:nvPr/>
        </p:nvSpPr>
        <p:spPr bwMode="auto">
          <a:xfrm>
            <a:off x="2071670" y="357166"/>
            <a:ext cx="5930983" cy="33855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3255963" algn="l"/>
              </a:tabLst>
            </a:pPr>
            <a:r>
              <a:rPr kumimoji="0" lang="kk-KZ" sz="1600" b="1" i="0" u="none" strike="noStrike" cap="none" normalizeH="0" baseline="0">
                <a:ln>
                  <a:noFill/>
                </a:ln>
                <a:solidFill>
                  <a:schemeClr val="tx1"/>
                </a:solidFill>
                <a:effectLst/>
                <a:latin typeface="Times New Roman" pitchFamily="18" charset="0"/>
                <a:ea typeface="Calibri" pitchFamily="34" charset="0"/>
                <a:cs typeface="Times New Roman" pitchFamily="18" charset="0"/>
              </a:rPr>
              <a:t>ВЕГЕТАТИВТІК ЖҮЙКЕ ЖҮЙЕСІНІҢ ҚЫЗМЕТІ</a:t>
            </a:r>
            <a:r>
              <a:rPr kumimoji="0" lang="kk-KZ" sz="1600" b="0" i="0" u="none" strike="noStrike" cap="none" normalizeH="0" baseline="0">
                <a:ln>
                  <a:noFill/>
                </a:ln>
                <a:solidFill>
                  <a:srgbClr val="FF0000"/>
                </a:solidFill>
                <a:effectLst/>
                <a:latin typeface="Times New Roman" pitchFamily="18" charset="0"/>
                <a:ea typeface="Calibri" pitchFamily="34" charset="0"/>
                <a:cs typeface="Times New Roman" pitchFamily="18" charset="0"/>
              </a:rPr>
              <a:t>                  </a:t>
            </a:r>
            <a:endParaRPr kumimoji="0" lang="kk-KZ" sz="1600" b="0" i="0" u="none" strike="noStrike" cap="none" normalizeH="0" baseline="0">
              <a:ln>
                <a:noFill/>
              </a:ln>
              <a:solidFill>
                <a:schemeClr val="tx1"/>
              </a:solidFill>
              <a:effectLst/>
              <a:latin typeface="Arial" pitchFamily="34" charset="0"/>
              <a:cs typeface="Arial"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ChangeArrowheads="1"/>
          </p:cNvSpPr>
          <p:nvPr>
            <p:ph type="body" idx="1"/>
          </p:nvPr>
        </p:nvSpPr>
        <p:spPr>
          <a:xfrm>
            <a:off x="457200" y="549275"/>
            <a:ext cx="8229600" cy="5546725"/>
          </a:xfrm>
        </p:spPr>
        <p:txBody>
          <a:bodyPr/>
          <a:lstStyle/>
          <a:p>
            <a:pPr marL="609600" indent="-609600" algn="just" eaLnBrk="1" hangingPunct="1">
              <a:lnSpc>
                <a:spcPct val="80000"/>
              </a:lnSpc>
              <a:buFont typeface="Wingdings" pitchFamily="2" charset="2"/>
              <a:buNone/>
              <a:defRPr/>
            </a:pPr>
            <a:r>
              <a:rPr lang="kk-KZ" sz="2800" i="1" dirty="0">
                <a:solidFill>
                  <a:schemeClr val="hlink"/>
                </a:solidFill>
                <a:latin typeface="Times New Roman" pitchFamily="18" charset="0"/>
                <a:cs typeface="Times New Roman" pitchFamily="18" charset="0"/>
              </a:rPr>
              <a:t>Нерв жүйесін негізгі 2 бөлімге бөліп қарастырады:</a:t>
            </a:r>
          </a:p>
          <a:p>
            <a:pPr marL="609600" indent="-609600" algn="just" eaLnBrk="1" hangingPunct="1">
              <a:lnSpc>
                <a:spcPct val="80000"/>
              </a:lnSpc>
              <a:defRPr/>
            </a:pPr>
            <a:r>
              <a:rPr lang="kk-KZ" sz="2400" dirty="0">
                <a:latin typeface="Times New Roman" pitchFamily="18" charset="0"/>
                <a:cs typeface="Times New Roman" pitchFamily="18" charset="0"/>
              </a:rPr>
              <a:t>Орталық нерв жүйесі: жұлын мен бас миы</a:t>
            </a:r>
          </a:p>
          <a:p>
            <a:pPr marL="609600" indent="-609600" algn="just" eaLnBrk="1" hangingPunct="1">
              <a:lnSpc>
                <a:spcPct val="80000"/>
              </a:lnSpc>
              <a:defRPr/>
            </a:pPr>
            <a:r>
              <a:rPr lang="kk-KZ" sz="2400" dirty="0">
                <a:latin typeface="Times New Roman" pitchFamily="18" charset="0"/>
                <a:cs typeface="Times New Roman" pitchFamily="18" charset="0"/>
              </a:rPr>
              <a:t>Шеткі нерв жүйесі</a:t>
            </a:r>
            <a:r>
              <a:rPr lang="x-none" sz="2400" dirty="0">
                <a:latin typeface="Times New Roman" pitchFamily="18" charset="0"/>
                <a:cs typeface="Times New Roman" pitchFamily="18" charset="0"/>
              </a:rPr>
              <a:t>: </a:t>
            </a:r>
            <a:r>
              <a:rPr lang="kk-KZ" sz="2400" dirty="0">
                <a:latin typeface="Times New Roman" pitchFamily="18" charset="0"/>
                <a:cs typeface="Times New Roman" pitchFamily="18" charset="0"/>
              </a:rPr>
              <a:t>орталық нерв жүйесінен тараған нервтер мен орталық нерв жүйесінен тысқары орналасқан нерв жасушаларының шоғыры (ганглилер) жатады.</a:t>
            </a:r>
          </a:p>
          <a:p>
            <a:pPr marL="609600" indent="-609600" algn="just" eaLnBrk="1" hangingPunct="1">
              <a:lnSpc>
                <a:spcPct val="80000"/>
              </a:lnSpc>
              <a:buFont typeface="Wingdings" pitchFamily="2" charset="2"/>
              <a:buNone/>
              <a:defRPr/>
            </a:pPr>
            <a:r>
              <a:rPr lang="kk-KZ" sz="2800" i="1" dirty="0">
                <a:solidFill>
                  <a:schemeClr val="hlink"/>
                </a:solidFill>
                <a:latin typeface="Times New Roman" pitchFamily="18" charset="0"/>
                <a:cs typeface="Times New Roman" pitchFamily="18" charset="0"/>
              </a:rPr>
              <a:t>Нерв жүйесі қызметтік жағынан 2 бөлімге жіктеледі:</a:t>
            </a:r>
          </a:p>
          <a:p>
            <a:pPr marL="609600" indent="-609600" algn="just" eaLnBrk="1" hangingPunct="1">
              <a:lnSpc>
                <a:spcPct val="80000"/>
              </a:lnSpc>
              <a:defRPr/>
            </a:pPr>
            <a:r>
              <a:rPr lang="kk-KZ" sz="2400" dirty="0">
                <a:latin typeface="Times New Roman" pitchFamily="18" charset="0"/>
                <a:cs typeface="Times New Roman" pitchFamily="18" charset="0"/>
              </a:rPr>
              <a:t>Соматикалық нерв жүйесі: тірек – қимыл аппаратын нервтендіріп, денеміздің сезімталдығын қамтамасыз ететін нерв жүйесінің бөлігі</a:t>
            </a:r>
          </a:p>
          <a:p>
            <a:pPr marL="609600" indent="-609600" algn="just" eaLnBrk="1" hangingPunct="1">
              <a:lnSpc>
                <a:spcPct val="80000"/>
              </a:lnSpc>
              <a:defRPr/>
            </a:pPr>
            <a:r>
              <a:rPr lang="kk-KZ" sz="2400" dirty="0">
                <a:latin typeface="Times New Roman" pitchFamily="18" charset="0"/>
                <a:cs typeface="Times New Roman" pitchFamily="18" charset="0"/>
              </a:rPr>
              <a:t>Вегетативтік нерв жүйесі: ішкі органдарды нервтендіріп, олардың қызметін реттейтін, ондағы зат алмасуға әсер ететін нерв жүйесінің бөлігі</a:t>
            </a:r>
            <a:endParaRPr lang="ru-RU" sz="2400" dirty="0">
              <a:latin typeface="Times New Roman" pitchFamily="18" charset="0"/>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ChangeArrowheads="1"/>
          </p:cNvSpPr>
          <p:nvPr>
            <p:ph type="title"/>
          </p:nvPr>
        </p:nvSpPr>
        <p:spPr/>
        <p:txBody>
          <a:bodyPr/>
          <a:lstStyle/>
          <a:p>
            <a:pPr eaLnBrk="1" hangingPunct="1">
              <a:defRPr/>
            </a:pPr>
            <a:r>
              <a:rPr lang="x-none" b="1" dirty="0">
                <a:latin typeface="Times New Roman" pitchFamily="18" charset="0"/>
                <a:cs typeface="Times New Roman" pitchFamily="18" charset="0"/>
              </a:rPr>
              <a:t>НЕРВ ҰЛПАСЫ</a:t>
            </a:r>
            <a:endParaRPr lang="ru-RU" b="1" dirty="0">
              <a:latin typeface="Times New Roman" pitchFamily="18" charset="0"/>
              <a:cs typeface="Times New Roman" pitchFamily="18" charset="0"/>
            </a:endParaRPr>
          </a:p>
        </p:txBody>
      </p:sp>
      <p:sp>
        <p:nvSpPr>
          <p:cNvPr id="177155" name="Rectangle 3"/>
          <p:cNvSpPr>
            <a:spLocks noGrp="1" noChangeArrowheads="1"/>
          </p:cNvSpPr>
          <p:nvPr>
            <p:ph type="body" idx="1"/>
          </p:nvPr>
        </p:nvSpPr>
        <p:spPr/>
        <p:txBody>
          <a:bodyPr/>
          <a:lstStyle/>
          <a:p>
            <a:pPr eaLnBrk="1" hangingPunct="1">
              <a:lnSpc>
                <a:spcPct val="80000"/>
              </a:lnSpc>
              <a:buFont typeface="Wingdings" pitchFamily="2" charset="2"/>
              <a:buNone/>
              <a:defRPr/>
            </a:pPr>
            <a:r>
              <a:rPr lang="kk-KZ" sz="2400" b="1" dirty="0">
                <a:latin typeface="Times New Roman" pitchFamily="18" charset="0"/>
                <a:cs typeface="Times New Roman" pitchFamily="18" charset="0"/>
              </a:rPr>
              <a:t>Нерв ұлпасын 2 түрлі жасушалар құрайды: нейрон және глиалдық немесе нейроглия жасушалары.</a:t>
            </a:r>
          </a:p>
          <a:p>
            <a:pPr eaLnBrk="1" hangingPunct="1">
              <a:lnSpc>
                <a:spcPct val="80000"/>
              </a:lnSpc>
              <a:defRPr/>
            </a:pPr>
            <a:r>
              <a:rPr lang="kk-KZ" sz="2400" b="1" dirty="0">
                <a:latin typeface="Times New Roman" pitchFamily="18" charset="0"/>
                <a:cs typeface="Times New Roman" pitchFamily="18" charset="0"/>
              </a:rPr>
              <a:t>Нерв жасушылырының құрылымдық және қызметтік бірлігі нейрон болып табылады. </a:t>
            </a:r>
          </a:p>
          <a:p>
            <a:pPr eaLnBrk="1" hangingPunct="1">
              <a:lnSpc>
                <a:spcPct val="80000"/>
              </a:lnSpc>
              <a:defRPr/>
            </a:pPr>
            <a:r>
              <a:rPr lang="kk-KZ" sz="2400" b="1" dirty="0">
                <a:latin typeface="Times New Roman" pitchFamily="18" charset="0"/>
                <a:cs typeface="Times New Roman" pitchFamily="18" charset="0"/>
              </a:rPr>
              <a:t>Глиальдық клеткалардың саны нерв жасушаларынан 8-9 есе көп болады. Олар нерв жасушаларының қалыпты қызметтерінің іске асуында маңызды рольді атқарады. Нейрондардың барлық жағынан қоршай орналасқан нейроглия клеткалары (астроциттер, олигодендроциттер т.б.) және оның өсінділері – олар үшін бір жағынан механикалық функция – тірек қызметін атқарады; екінші жағынан, нерв жасушаларында электрлік оќшаулауды қамтамасыз етеді.</a:t>
            </a:r>
            <a:endParaRPr lang="ru-RU" sz="2400" b="1" dirty="0">
              <a:latin typeface="Times New Roman" pitchFamily="18" charset="0"/>
              <a:cs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1250" name="Rectangle 2"/>
          <p:cNvSpPr>
            <a:spLocks noGrp="1" noChangeArrowheads="1"/>
          </p:cNvSpPr>
          <p:nvPr>
            <p:ph type="title"/>
          </p:nvPr>
        </p:nvSpPr>
        <p:spPr/>
        <p:txBody>
          <a:bodyPr/>
          <a:lstStyle/>
          <a:p>
            <a:pPr eaLnBrk="1" hangingPunct="1">
              <a:defRPr/>
            </a:pPr>
            <a:r>
              <a:rPr lang="kk-KZ" b="1"/>
              <a:t>Нерв талшықтары</a:t>
            </a:r>
            <a:endParaRPr lang="ru-RU" b="1"/>
          </a:p>
        </p:txBody>
      </p:sp>
      <p:sp>
        <p:nvSpPr>
          <p:cNvPr id="181251" name="Rectangle 3"/>
          <p:cNvSpPr>
            <a:spLocks noGrp="1" noChangeArrowheads="1"/>
          </p:cNvSpPr>
          <p:nvPr>
            <p:ph type="body" idx="1"/>
          </p:nvPr>
        </p:nvSpPr>
        <p:spPr/>
        <p:txBody>
          <a:bodyPr>
            <a:normAutofit/>
          </a:bodyPr>
          <a:lstStyle/>
          <a:p>
            <a:pPr algn="just" eaLnBrk="1" hangingPunct="1">
              <a:lnSpc>
                <a:spcPct val="80000"/>
              </a:lnSpc>
              <a:defRPr/>
            </a:pPr>
            <a:r>
              <a:rPr lang="kk-KZ" sz="2400" b="1" dirty="0">
                <a:latin typeface="Times New Roman" pitchFamily="18" charset="0"/>
                <a:cs typeface="Times New Roman" pitchFamily="18" charset="0"/>
              </a:rPr>
              <a:t>Нерв талшықтарының яғни нерв жасушалар өсінділерінің ең негізгі қасиеті - өздері арқылы қозу импульстерін өткізу (тарату) болып есептеледі. Біртекті нерв жасушаларынан шығатын нерв талшықтары шоғырланып ортақ нерв жүйесі шеңберінде </a:t>
            </a:r>
            <a:r>
              <a:rPr lang="kk-KZ" sz="2400" b="1" i="1" dirty="0">
                <a:latin typeface="Times New Roman" pitchFamily="18" charset="0"/>
                <a:cs typeface="Times New Roman" pitchFamily="18" charset="0"/>
              </a:rPr>
              <a:t>өткізгіш жолдар</a:t>
            </a:r>
            <a:r>
              <a:rPr lang="kk-KZ" sz="2400" b="1" dirty="0">
                <a:latin typeface="Times New Roman" pitchFamily="18" charset="0"/>
                <a:cs typeface="Times New Roman" pitchFamily="18" charset="0"/>
              </a:rPr>
              <a:t> деп аталады.</a:t>
            </a:r>
          </a:p>
          <a:p>
            <a:pPr algn="just" eaLnBrk="1" hangingPunct="1">
              <a:lnSpc>
                <a:spcPct val="80000"/>
              </a:lnSpc>
              <a:defRPr/>
            </a:pPr>
            <a:r>
              <a:rPr lang="kk-KZ" sz="2400" b="1" dirty="0">
                <a:latin typeface="Times New Roman" pitchFamily="18" charset="0"/>
                <a:cs typeface="Times New Roman" pitchFamily="18" charset="0"/>
              </a:rPr>
              <a:t>Нерв талшықтарының морфологиялық белгісіне қарай балдырлы немесе миелинді және балдырсыз (миелинсіз) деп екі топқа айырады. Миелинді сезгіш және қозғағыш талшықтар сезім органдары мен қаңқа еттерін жабдықтайтын нервтердің, сондай-ақ вегетативтік нерв жүйесінің құрамына енеді. Миелинсіз талшықтар омыртқалы жануарларда негізінен симпатиқалық нерв жүйесіне тән.</a:t>
            </a:r>
            <a:endParaRPr lang="ru-RU" sz="2400" b="1" dirty="0">
              <a:latin typeface="Times New Roman" pitchFamily="18" charset="0"/>
              <a:cs typeface="Times New Roman" pitchFamily="18" charset="0"/>
            </a:endParaRP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ChangeArrowheads="1"/>
          </p:cNvSpPr>
          <p:nvPr>
            <p:ph type="title"/>
          </p:nvPr>
        </p:nvSpPr>
        <p:spPr/>
        <p:txBody>
          <a:bodyPr/>
          <a:lstStyle/>
          <a:p>
            <a:pPr eaLnBrk="1" hangingPunct="1">
              <a:defRPr/>
            </a:pPr>
            <a:r>
              <a:rPr lang="kk-KZ" sz="4000" b="1" dirty="0">
                <a:latin typeface="Times New Roman" pitchFamily="18" charset="0"/>
                <a:cs typeface="Times New Roman" pitchFamily="18" charset="0"/>
              </a:rPr>
              <a:t>Невтерден қозу өтудің заңдары. </a:t>
            </a:r>
            <a:endParaRPr lang="ru-RU" sz="4000" b="1" dirty="0">
              <a:latin typeface="Times New Roman" pitchFamily="18" charset="0"/>
              <a:cs typeface="Times New Roman" pitchFamily="18" charset="0"/>
            </a:endParaRPr>
          </a:p>
        </p:txBody>
      </p:sp>
      <p:sp>
        <p:nvSpPr>
          <p:cNvPr id="182275" name="Rectangle 3"/>
          <p:cNvSpPr>
            <a:spLocks noGrp="1" noChangeArrowheads="1"/>
          </p:cNvSpPr>
          <p:nvPr>
            <p:ph type="body" idx="1"/>
          </p:nvPr>
        </p:nvSpPr>
        <p:spPr/>
        <p:txBody>
          <a:bodyPr>
            <a:normAutofit lnSpcReduction="10000"/>
          </a:bodyPr>
          <a:lstStyle/>
          <a:p>
            <a:pPr eaLnBrk="1" hangingPunct="1">
              <a:lnSpc>
                <a:spcPct val="90000"/>
              </a:lnSpc>
              <a:defRPr/>
            </a:pPr>
            <a:r>
              <a:rPr lang="kk-KZ" sz="2400" b="1" dirty="0">
                <a:latin typeface="Times New Roman" pitchFamily="18" charset="0"/>
                <a:cs typeface="Times New Roman" pitchFamily="18" charset="0"/>
              </a:rPr>
              <a:t>1. Нерв талшығы морфологиялық функциональдық зақымданбаған, сау болуы керек. </a:t>
            </a:r>
          </a:p>
          <a:p>
            <a:pPr eaLnBrk="1" hangingPunct="1">
              <a:lnSpc>
                <a:spcPct val="90000"/>
              </a:lnSpc>
              <a:defRPr/>
            </a:pPr>
            <a:r>
              <a:rPr lang="kk-KZ" sz="2400" b="1" dirty="0">
                <a:latin typeface="Times New Roman" pitchFamily="18" charset="0"/>
                <a:cs typeface="Times New Roman" pitchFamily="18" charset="0"/>
              </a:rPr>
              <a:t>Екі бағытта өткізу, яѓни нерв талшығы қозуды екі бағытта да өткізе алады. </a:t>
            </a:r>
          </a:p>
          <a:p>
            <a:pPr eaLnBrk="1" hangingPunct="1">
              <a:lnSpc>
                <a:spcPct val="90000"/>
              </a:lnSpc>
              <a:defRPr/>
            </a:pPr>
            <a:r>
              <a:rPr lang="kk-KZ" sz="2400" b="1" dirty="0">
                <a:latin typeface="Times New Roman" pitchFamily="18" charset="0"/>
                <a:cs typeface="Times New Roman" pitchFamily="18" charset="0"/>
              </a:rPr>
              <a:t>Жекелеп өткізу. Әр нерв қозуды жекелеп өткізеді. Осыған орай бір нерв өзіндегі әр түрлі талшықтар арқылы түрлі шеткі органдарға импульстер жеткізіп, олардың қызметін өзгертеді. </a:t>
            </a:r>
          </a:p>
          <a:p>
            <a:pPr eaLnBrk="1" hangingPunct="1">
              <a:lnSpc>
                <a:spcPct val="90000"/>
              </a:lnSpc>
              <a:defRPr/>
            </a:pPr>
            <a:r>
              <a:rPr lang="kk-KZ" sz="2400" b="1" dirty="0">
                <a:latin typeface="Times New Roman" pitchFamily="18" charset="0"/>
                <a:cs typeface="Times New Roman" pitchFamily="18" charset="0"/>
              </a:rPr>
              <a:t>талшығының салыстырмалы шаршамайтындығы. Егер нерв препаратын ұзақ уақыт ырғақты тітіркендірсек, біраздан кейін ет шаршап, жиырылуын тоқтатады, ал нерв қозу өткізу ќабілетін жоғалтпайды. Бұл қасиетті 1883 жылды Введенский байқаған</a:t>
            </a:r>
            <a:r>
              <a:rPr lang="kk-KZ" sz="2400" dirty="0">
                <a:latin typeface="KZ Times New Roman" pitchFamily="18" charset="0"/>
              </a:rPr>
              <a:t>.</a:t>
            </a:r>
            <a:endParaRPr lang="ru-RU" sz="2400" dirty="0">
              <a:latin typeface="KZ Times New Roman"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ChangeArrowheads="1"/>
          </p:cNvSpPr>
          <p:nvPr>
            <p:ph type="title"/>
          </p:nvPr>
        </p:nvSpPr>
        <p:spPr/>
        <p:txBody>
          <a:bodyPr/>
          <a:lstStyle/>
          <a:p>
            <a:pPr eaLnBrk="1" hangingPunct="1">
              <a:defRPr/>
            </a:pPr>
            <a:r>
              <a:rPr lang="x-none" b="1" dirty="0" err="1">
                <a:latin typeface="Times New Roman" pitchFamily="18" charset="0"/>
                <a:cs typeface="Times New Roman" pitchFamily="18" charset="0"/>
              </a:rPr>
              <a:t>Рецепторлар</a:t>
            </a:r>
            <a:endParaRPr lang="ru-RU" b="1" dirty="0">
              <a:latin typeface="Times New Roman" pitchFamily="18" charset="0"/>
              <a:cs typeface="Times New Roman" pitchFamily="18" charset="0"/>
            </a:endParaRPr>
          </a:p>
        </p:txBody>
      </p:sp>
      <p:sp>
        <p:nvSpPr>
          <p:cNvPr id="187395" name="Rectangle 3"/>
          <p:cNvSpPr>
            <a:spLocks noGrp="1" noChangeArrowheads="1"/>
          </p:cNvSpPr>
          <p:nvPr>
            <p:ph type="body" idx="1"/>
          </p:nvPr>
        </p:nvSpPr>
        <p:spPr/>
        <p:txBody>
          <a:bodyPr/>
          <a:lstStyle/>
          <a:p>
            <a:pPr eaLnBrk="1" hangingPunct="1">
              <a:lnSpc>
                <a:spcPct val="80000"/>
              </a:lnSpc>
              <a:defRPr/>
            </a:pPr>
            <a:r>
              <a:rPr lang="kk-KZ" sz="2800" dirty="0">
                <a:latin typeface="Times New Roman" pitchFamily="18" charset="0"/>
                <a:cs typeface="Times New Roman" pitchFamily="18" charset="0"/>
              </a:rPr>
              <a:t>Рецептор – тітіркену энергиясын нерв импульс энергиясына айналдыратын сезімтал құрлым. Оларды негізгі 3 топқа бөледі:</a:t>
            </a:r>
          </a:p>
          <a:p>
            <a:pPr eaLnBrk="1" hangingPunct="1">
              <a:lnSpc>
                <a:spcPct val="80000"/>
              </a:lnSpc>
              <a:buFont typeface="Wingdings" pitchFamily="2" charset="2"/>
              <a:buNone/>
              <a:defRPr/>
            </a:pPr>
            <a:r>
              <a:rPr lang="kk-KZ" sz="2800" dirty="0">
                <a:latin typeface="Times New Roman" pitchFamily="18" charset="0"/>
                <a:cs typeface="Times New Roman" pitchFamily="18" charset="0"/>
              </a:rPr>
              <a:t> 1. эксерорецепторлар – тітіркендіруді сыртқы ортадан қабылдайды; </a:t>
            </a:r>
          </a:p>
          <a:p>
            <a:pPr eaLnBrk="1" hangingPunct="1">
              <a:lnSpc>
                <a:spcPct val="80000"/>
              </a:lnSpc>
              <a:buFont typeface="Wingdings" pitchFamily="2" charset="2"/>
              <a:buNone/>
              <a:defRPr/>
            </a:pPr>
            <a:r>
              <a:rPr lang="kk-KZ" sz="2800" dirty="0">
                <a:latin typeface="Times New Roman" pitchFamily="18" charset="0"/>
                <a:cs typeface="Times New Roman" pitchFamily="18" charset="0"/>
              </a:rPr>
              <a:t>2. интеро- немесе висцерорецепторлар - тітіркендіруді организмнің ішкі ортасынан  ќабылдайды; </a:t>
            </a:r>
          </a:p>
          <a:p>
            <a:pPr eaLnBrk="1" hangingPunct="1">
              <a:lnSpc>
                <a:spcPct val="80000"/>
              </a:lnSpc>
              <a:buFont typeface="Wingdings" pitchFamily="2" charset="2"/>
              <a:buNone/>
              <a:defRPr/>
            </a:pPr>
            <a:r>
              <a:rPr lang="kk-KZ" sz="2800" dirty="0">
                <a:latin typeface="Times New Roman" pitchFamily="18" charset="0"/>
                <a:cs typeface="Times New Roman" pitchFamily="18" charset="0"/>
              </a:rPr>
              <a:t>3. проприорецепторлар – дененің кеңістіктегі қалпының өзгерісін қабылдайды.</a:t>
            </a:r>
            <a:endParaRPr lang="ru-RU" sz="2800" dirty="0">
              <a:latin typeface="Times New Roman" pitchFamily="18" charset="0"/>
              <a:cs typeface="Times New Roman"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ChangeArrowheads="1"/>
          </p:cNvSpPr>
          <p:nvPr>
            <p:ph type="title"/>
          </p:nvPr>
        </p:nvSpPr>
        <p:spPr/>
        <p:txBody>
          <a:bodyPr>
            <a:normAutofit fontScale="90000"/>
          </a:bodyPr>
          <a:lstStyle/>
          <a:p>
            <a:pPr eaLnBrk="1" hangingPunct="1">
              <a:defRPr/>
            </a:pPr>
            <a:r>
              <a:rPr lang="kk-KZ" sz="4000" b="1" dirty="0">
                <a:latin typeface="Times New Roman" pitchFamily="18" charset="0"/>
                <a:cs typeface="Times New Roman" pitchFamily="18" charset="0"/>
              </a:rPr>
              <a:t>Рефлекс – нерв әрекетінің негізгі көрінісі</a:t>
            </a:r>
            <a:endParaRPr lang="ru-RU" sz="4000" b="1" dirty="0">
              <a:latin typeface="Times New Roman" pitchFamily="18" charset="0"/>
              <a:cs typeface="Times New Roman" pitchFamily="18" charset="0"/>
            </a:endParaRPr>
          </a:p>
        </p:txBody>
      </p:sp>
      <p:sp>
        <p:nvSpPr>
          <p:cNvPr id="185347" name="Rectangle 3"/>
          <p:cNvSpPr>
            <a:spLocks noGrp="1" noChangeArrowheads="1"/>
          </p:cNvSpPr>
          <p:nvPr>
            <p:ph type="body" idx="1"/>
          </p:nvPr>
        </p:nvSpPr>
        <p:spPr/>
        <p:txBody>
          <a:bodyPr>
            <a:normAutofit/>
          </a:bodyPr>
          <a:lstStyle/>
          <a:p>
            <a:pPr eaLnBrk="1" hangingPunct="1">
              <a:defRPr/>
            </a:pPr>
            <a:r>
              <a:rPr lang="kk-KZ" sz="2400" dirty="0">
                <a:latin typeface="Times New Roman" pitchFamily="18" charset="0"/>
                <a:cs typeface="Times New Roman" pitchFamily="18" charset="0"/>
              </a:rPr>
              <a:t>Рецепторлар тітіркенуіне нерв жүйесінің қатысуымен организмнің қайтаратын жауап реакциясын  рефлекс деп атайды. Рефлекторлық реакцияны кез келген сыртќы немесе ішкі ортаныњ өзгерісі туындатады.  </a:t>
            </a:r>
          </a:p>
          <a:p>
            <a:pPr eaLnBrk="1" hangingPunct="1">
              <a:defRPr/>
            </a:pPr>
            <a:r>
              <a:rPr lang="kk-KZ" sz="2400" dirty="0">
                <a:latin typeface="Times New Roman" pitchFamily="18" charset="0"/>
                <a:cs typeface="Times New Roman" pitchFamily="18" charset="0"/>
              </a:rPr>
              <a:t>Рефлекс жасалуында қозу өтетін жол рефлекторлық доға деп аталады. Рефлекторлық доға – рефлексті іске асыратын, спецификалық ұйымдасқан және өзара әрекеттесетін нерв элементтерінің кешені</a:t>
            </a:r>
            <a:r>
              <a:rPr lang="kk-KZ" sz="2800" dirty="0">
                <a:latin typeface="Times New Roman" pitchFamily="18" charset="0"/>
                <a:cs typeface="Times New Roman" pitchFamily="18" charset="0"/>
              </a:rPr>
              <a:t>. </a:t>
            </a:r>
            <a:endParaRPr lang="ru-RU" sz="2800" dirty="0">
              <a:latin typeface="Times New Roman" pitchFamily="18" charset="0"/>
              <a:cs typeface="Times New Roman" pitchFamily="18" charset="0"/>
            </a:endParaRPr>
          </a:p>
        </p:txBody>
      </p:sp>
      <p:sp>
        <p:nvSpPr>
          <p:cNvPr id="4" name="Прямоугольник 3"/>
          <p:cNvSpPr/>
          <p:nvPr/>
        </p:nvSpPr>
        <p:spPr>
          <a:xfrm>
            <a:off x="285720" y="4620095"/>
            <a:ext cx="8572560" cy="1760547"/>
          </a:xfrm>
          <a:prstGeom prst="rect">
            <a:avLst/>
          </a:prstGeom>
        </p:spPr>
        <p:txBody>
          <a:bodyPr wrap="square">
            <a:spAutoFit/>
          </a:bodyPr>
          <a:lstStyle/>
          <a:p>
            <a:pPr algn="just">
              <a:lnSpc>
                <a:spcPct val="190000"/>
              </a:lnSpc>
              <a:spcBef>
                <a:spcPct val="50000"/>
              </a:spcBef>
            </a:pPr>
            <a:r>
              <a:rPr lang="ru-RU" sz="2000" b="1" dirty="0" err="1">
                <a:latin typeface="Times New Roman" pitchFamily="18" charset="0"/>
                <a:cs typeface="Times New Roman" pitchFamily="18" charset="0"/>
              </a:rPr>
              <a:t>Үйлестіру  </a:t>
            </a:r>
            <a:r>
              <a:rPr lang="ru-RU" sz="2000" b="1" dirty="0">
                <a:latin typeface="Times New Roman" pitchFamily="18" charset="0"/>
                <a:cs typeface="Times New Roman" pitchFamily="18" charset="0"/>
              </a:rPr>
              <a:t>–  </a:t>
            </a:r>
            <a:r>
              <a:rPr lang="ru-RU" sz="2000" b="1" dirty="0" err="1">
                <a:latin typeface="Times New Roman" pitchFamily="18" charset="0"/>
                <a:cs typeface="Times New Roman" pitchFamily="18" charset="0"/>
              </a:rPr>
              <a:t>бұл ОЖЖ-дегі</a:t>
            </a:r>
            <a:r>
              <a:rPr lang="ru-RU" sz="2000" b="1" dirty="0">
                <a:latin typeface="Times New Roman" pitchFamily="18" charset="0"/>
                <a:cs typeface="Times New Roman" pitchFamily="18" charset="0"/>
              </a:rPr>
              <a:t> </a:t>
            </a:r>
            <a:r>
              <a:rPr lang="ru-RU" sz="2000" b="1" dirty="0" err="1">
                <a:latin typeface="Times New Roman" pitchFamily="18" charset="0"/>
                <a:cs typeface="Times New Roman" pitchFamily="18" charset="0"/>
              </a:rPr>
              <a:t>нейрондар</a:t>
            </a:r>
            <a:r>
              <a:rPr lang="ru-RU" sz="2000" b="1" dirty="0">
                <a:latin typeface="Times New Roman" pitchFamily="18" charset="0"/>
                <a:cs typeface="Times New Roman" pitchFamily="18" charset="0"/>
              </a:rPr>
              <a:t> мен </a:t>
            </a:r>
            <a:r>
              <a:rPr lang="ru-RU" sz="2000" b="1" dirty="0" err="1">
                <a:latin typeface="Times New Roman" pitchFamily="18" charset="0"/>
                <a:cs typeface="Times New Roman" pitchFamily="18" charset="0"/>
              </a:rPr>
              <a:t>жүйке орталықтарының интеграциялық бірлескен</a:t>
            </a:r>
            <a:r>
              <a:rPr lang="ru-RU" sz="2000" b="1" dirty="0">
                <a:latin typeface="Times New Roman" pitchFamily="18" charset="0"/>
                <a:cs typeface="Times New Roman" pitchFamily="18" charset="0"/>
              </a:rPr>
              <a:t> </a:t>
            </a:r>
            <a:r>
              <a:rPr lang="ru-RU" sz="2000" b="1" dirty="0" err="1">
                <a:latin typeface="Times New Roman" pitchFamily="18" charset="0"/>
                <a:cs typeface="Times New Roman" pitchFamily="18" charset="0"/>
              </a:rPr>
              <a:t>іс</a:t>
            </a:r>
            <a:r>
              <a:rPr lang="ru-RU" sz="2000" b="1" dirty="0">
                <a:latin typeface="Times New Roman" pitchFamily="18" charset="0"/>
                <a:cs typeface="Times New Roman" pitchFamily="18" charset="0"/>
              </a:rPr>
              <a:t> </a:t>
            </a:r>
            <a:r>
              <a:rPr lang="ru-RU" sz="2000" b="1" dirty="0" err="1">
                <a:latin typeface="Times New Roman" pitchFamily="18" charset="0"/>
                <a:cs typeface="Times New Roman" pitchFamily="18" charset="0"/>
              </a:rPr>
              <a:t>әрекет қызметі</a:t>
            </a:r>
            <a:r>
              <a:rPr lang="ru-RU" sz="2000" b="1" dirty="0">
                <a:latin typeface="Times New Roman" pitchFamily="18" charset="0"/>
                <a:cs typeface="Times New Roman" pitchFamily="18" charset="0"/>
              </a:rPr>
              <a:t>.  </a:t>
            </a:r>
            <a:r>
              <a:rPr lang="ru-RU" sz="2000" b="1" dirty="0" err="1">
                <a:latin typeface="Times New Roman" pitchFamily="18" charset="0"/>
                <a:cs typeface="Times New Roman" pitchFamily="18" charset="0"/>
              </a:rPr>
              <a:t>Нәтижесінде адекватты</a:t>
            </a:r>
            <a:r>
              <a:rPr lang="ru-RU" sz="2000" b="1" dirty="0">
                <a:latin typeface="Times New Roman" pitchFamily="18" charset="0"/>
                <a:cs typeface="Times New Roman" pitchFamily="18" charset="0"/>
              </a:rPr>
              <a:t> </a:t>
            </a:r>
            <a:r>
              <a:rPr lang="ru-RU" sz="2000" b="1" dirty="0" err="1">
                <a:latin typeface="Times New Roman" pitchFamily="18" charset="0"/>
                <a:cs typeface="Times New Roman" pitchFamily="18" charset="0"/>
              </a:rPr>
              <a:t>рефлекстер</a:t>
            </a:r>
            <a:r>
              <a:rPr lang="ru-RU" sz="2000" b="1" dirty="0">
                <a:latin typeface="Times New Roman" pitchFamily="18" charset="0"/>
                <a:cs typeface="Times New Roman" pitchFamily="18" charset="0"/>
              </a:rPr>
              <a:t> </a:t>
            </a:r>
            <a:r>
              <a:rPr lang="ru-RU" sz="2000" b="1" dirty="0" err="1">
                <a:latin typeface="Times New Roman" pitchFamily="18" charset="0"/>
                <a:cs typeface="Times New Roman" pitchFamily="18" charset="0"/>
              </a:rPr>
              <a:t>пайда</a:t>
            </a:r>
            <a:r>
              <a:rPr lang="ru-RU" sz="2000" b="1" dirty="0">
                <a:latin typeface="Times New Roman" pitchFamily="18" charset="0"/>
                <a:cs typeface="Times New Roman" pitchFamily="18" charset="0"/>
              </a:rPr>
              <a:t> </a:t>
            </a:r>
            <a:r>
              <a:rPr lang="ru-RU" sz="2000" b="1" dirty="0" err="1">
                <a:latin typeface="Times New Roman" pitchFamily="18" charset="0"/>
                <a:cs typeface="Times New Roman" pitchFamily="18" charset="0"/>
              </a:rPr>
              <a:t>болады</a:t>
            </a:r>
            <a:r>
              <a:rPr lang="ru-RU" sz="2000" b="1" dirty="0">
                <a:latin typeface="Times New Roman" pitchFamily="18" charset="0"/>
                <a:cs typeface="Times New Roman" pitchFamily="18" charset="0"/>
              </a:rPr>
              <a:t>.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
          <p:cNvSpPr>
            <a:spLocks noChangeArrowheads="1"/>
          </p:cNvSpPr>
          <p:nvPr/>
        </p:nvSpPr>
        <p:spPr bwMode="auto">
          <a:xfrm>
            <a:off x="1285852" y="0"/>
            <a:ext cx="6572296"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2057400" algn="l"/>
              </a:tabLst>
            </a:pPr>
            <a:r>
              <a:rPr kumimoji="0" lang="kk-KZ" sz="16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РЕФЛЕКС</a:t>
            </a:r>
            <a:endParaRPr kumimoji="0" lang="ru-RU" sz="1600" b="0" i="0" u="none" strike="noStrike" cap="none" normalizeH="0" baseline="0" dirty="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2057400" algn="l"/>
              </a:tabLst>
            </a:pPr>
            <a:r>
              <a:rPr kumimoji="0" lang="kk-KZ" sz="1600" b="0" i="1"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Рефлекс</a:t>
            </a:r>
            <a:r>
              <a:rPr kumimoji="0" lang="kk-KZ" sz="1600" b="1"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kk-KZ" sz="1600" b="1" i="1" u="none" strike="noStrike" cap="none" normalizeH="0" baseline="0" dirty="0">
                <a:ln>
                  <a:noFill/>
                </a:ln>
                <a:solidFill>
                  <a:schemeClr val="tx1"/>
                </a:solidFill>
                <a:effectLst/>
                <a:latin typeface="Calibri"/>
                <a:ea typeface="Calibri" pitchFamily="34" charset="0"/>
                <a:cs typeface="Times New Roman" pitchFamily="18" charset="0"/>
              </a:rPr>
              <a:t>–</a:t>
            </a:r>
            <a:r>
              <a:rPr kumimoji="0" lang="kk-KZ" sz="1600" b="1"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kk-KZ" sz="1600"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сыртқы және ішкі ортадан келетін, орталық жүйке жүйесі арқылы жүзеге асырылатын және басқарылатын тітіркендіргіштерге организмнің жауап реакциясы.</a:t>
            </a:r>
            <a:endParaRPr kumimoji="0" lang="kk-KZ" sz="1600" b="0" i="0" u="none" strike="noStrike" cap="none" normalizeH="0" baseline="0" dirty="0">
              <a:ln>
                <a:noFill/>
              </a:ln>
              <a:solidFill>
                <a:schemeClr val="tx1"/>
              </a:solidFill>
              <a:effectLst/>
              <a:latin typeface="Arial" pitchFamily="34" charset="0"/>
              <a:cs typeface="Arial" pitchFamily="34" charset="0"/>
            </a:endParaRPr>
          </a:p>
        </p:txBody>
      </p:sp>
      <p:graphicFrame>
        <p:nvGraphicFramePr>
          <p:cNvPr id="3" name="Таблица 2"/>
          <p:cNvGraphicFramePr>
            <a:graphicFrameLocks noGrp="1"/>
          </p:cNvGraphicFramePr>
          <p:nvPr/>
        </p:nvGraphicFramePr>
        <p:xfrm>
          <a:off x="214282" y="1142984"/>
          <a:ext cx="8643998" cy="4918277"/>
        </p:xfrm>
        <a:graphic>
          <a:graphicData uri="http://schemas.openxmlformats.org/drawingml/2006/table">
            <a:tbl>
              <a:tblPr/>
              <a:tblGrid>
                <a:gridCol w="4321547">
                  <a:extLst>
                    <a:ext uri="{9D8B030D-6E8A-4147-A177-3AD203B41FA5}">
                      <a16:colId xmlns:a16="http://schemas.microsoft.com/office/drawing/2014/main" xmlns="" val="20000"/>
                    </a:ext>
                  </a:extLst>
                </a:gridCol>
                <a:gridCol w="4322451">
                  <a:extLst>
                    <a:ext uri="{9D8B030D-6E8A-4147-A177-3AD203B41FA5}">
                      <a16:colId xmlns:a16="http://schemas.microsoft.com/office/drawing/2014/main" xmlns="" val="20001"/>
                    </a:ext>
                  </a:extLst>
                </a:gridCol>
              </a:tblGrid>
              <a:tr h="188477">
                <a:tc>
                  <a:txBody>
                    <a:bodyPr/>
                    <a:lstStyle/>
                    <a:p>
                      <a:pPr algn="ctr">
                        <a:lnSpc>
                          <a:spcPct val="115000"/>
                        </a:lnSpc>
                        <a:spcAft>
                          <a:spcPts val="0"/>
                        </a:spcAft>
                        <a:tabLst>
                          <a:tab pos="2057400" algn="l"/>
                        </a:tabLst>
                      </a:pPr>
                      <a:r>
                        <a:rPr lang="kk-KZ" sz="1400" b="1" dirty="0">
                          <a:latin typeface="Times New Roman"/>
                          <a:ea typeface="Calibri"/>
                          <a:cs typeface="Times New Roman"/>
                        </a:rPr>
                        <a:t>Шартсыз рефлекстер</a:t>
                      </a:r>
                      <a:endParaRPr lang="ru-RU" sz="1400" b="1" dirty="0">
                        <a:latin typeface="Calibri"/>
                        <a:ea typeface="Calibri"/>
                        <a:cs typeface="Times New Roman"/>
                      </a:endParaRPr>
                    </a:p>
                  </a:txBody>
                  <a:tcPr marL="43688" marR="436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2057400" algn="l"/>
                        </a:tabLst>
                      </a:pPr>
                      <a:r>
                        <a:rPr lang="kk-KZ" sz="1400" b="1" dirty="0">
                          <a:latin typeface="Times New Roman"/>
                          <a:ea typeface="Calibri"/>
                          <a:cs typeface="Times New Roman"/>
                        </a:rPr>
                        <a:t>Шартты рефлекстер</a:t>
                      </a:r>
                      <a:endParaRPr lang="ru-RU" sz="1400" b="1" dirty="0">
                        <a:latin typeface="Calibri"/>
                        <a:ea typeface="Calibri"/>
                        <a:cs typeface="Times New Roman"/>
                      </a:endParaRPr>
                    </a:p>
                  </a:txBody>
                  <a:tcPr marL="43688" marR="436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2683594">
                <a:tc>
                  <a:txBody>
                    <a:bodyPr/>
                    <a:lstStyle/>
                    <a:p>
                      <a:pPr marL="342900" lvl="0" indent="-342900" algn="just">
                        <a:lnSpc>
                          <a:spcPct val="115000"/>
                        </a:lnSpc>
                        <a:spcAft>
                          <a:spcPts val="0"/>
                        </a:spcAft>
                        <a:buFont typeface="+mj-lt"/>
                        <a:buAutoNum type="arabicPeriod"/>
                        <a:tabLst>
                          <a:tab pos="2057400" algn="l"/>
                        </a:tabLst>
                      </a:pPr>
                      <a:r>
                        <a:rPr lang="kk-KZ" sz="1400" b="1" dirty="0">
                          <a:latin typeface="Times New Roman"/>
                          <a:ea typeface="Calibri"/>
                          <a:cs typeface="Times New Roman"/>
                        </a:rPr>
                        <a:t>Бұл туа пайда болған, организмнің ұрпақтан ұрпаққа берілетін реакуиялары.</a:t>
                      </a:r>
                      <a:endParaRPr lang="ru-RU" sz="1400" b="1" dirty="0">
                        <a:latin typeface="Calibri"/>
                        <a:ea typeface="Calibri"/>
                        <a:cs typeface="Times New Roman"/>
                      </a:endParaRPr>
                    </a:p>
                    <a:p>
                      <a:pPr marL="342900" lvl="0" indent="-342900" algn="just">
                        <a:lnSpc>
                          <a:spcPct val="115000"/>
                        </a:lnSpc>
                        <a:spcAft>
                          <a:spcPts val="0"/>
                        </a:spcAft>
                        <a:buFont typeface="+mj-lt"/>
                        <a:buAutoNum type="arabicPeriod"/>
                        <a:tabLst>
                          <a:tab pos="2057400" algn="l"/>
                        </a:tabLst>
                      </a:pPr>
                      <a:r>
                        <a:rPr lang="kk-KZ" sz="1400" b="1" dirty="0">
                          <a:latin typeface="Times New Roman"/>
                          <a:ea typeface="Calibri"/>
                          <a:cs typeface="Times New Roman"/>
                        </a:rPr>
                        <a:t>Түрлер үшін ортақ болып табылады, яғни эволюция барысында қалыптасады және аталған түрдің барлық өкілдеріне тін болады. </a:t>
                      </a:r>
                      <a:endParaRPr lang="ru-RU" sz="1400" b="1" dirty="0">
                        <a:latin typeface="Calibri"/>
                        <a:ea typeface="Calibri"/>
                        <a:cs typeface="Times New Roman"/>
                      </a:endParaRPr>
                    </a:p>
                    <a:p>
                      <a:pPr marL="342900" lvl="0" indent="-342900" algn="just">
                        <a:lnSpc>
                          <a:spcPct val="115000"/>
                        </a:lnSpc>
                        <a:spcAft>
                          <a:spcPts val="0"/>
                        </a:spcAft>
                        <a:buFont typeface="+mj-lt"/>
                        <a:buAutoNum type="arabicPeriod"/>
                        <a:tabLst>
                          <a:tab pos="2057400" algn="l"/>
                        </a:tabLst>
                      </a:pPr>
                      <a:r>
                        <a:rPr lang="kk-KZ" sz="1400" b="1" dirty="0">
                          <a:latin typeface="Times New Roman"/>
                          <a:ea typeface="Calibri"/>
                          <a:cs typeface="Times New Roman"/>
                        </a:rPr>
                        <a:t>Олар салыстырмалы түрде тұрақты болып келеді және организмнің бүкіл өмірі барысында сақталады.</a:t>
                      </a:r>
                      <a:endParaRPr lang="ru-RU" sz="1400" b="1" dirty="0">
                        <a:latin typeface="Calibri"/>
                        <a:ea typeface="Calibri"/>
                        <a:cs typeface="Times New Roman"/>
                      </a:endParaRPr>
                    </a:p>
                    <a:p>
                      <a:pPr marL="342900" lvl="0" indent="-342900" algn="just">
                        <a:lnSpc>
                          <a:spcPct val="115000"/>
                        </a:lnSpc>
                        <a:spcAft>
                          <a:spcPts val="0"/>
                        </a:spcAft>
                        <a:buFont typeface="+mj-lt"/>
                        <a:buAutoNum type="arabicPeriod"/>
                        <a:tabLst>
                          <a:tab pos="2057400" algn="l"/>
                        </a:tabLst>
                      </a:pPr>
                      <a:r>
                        <a:rPr lang="kk-KZ" sz="1400" b="1" dirty="0">
                          <a:latin typeface="Times New Roman"/>
                          <a:ea typeface="Calibri"/>
                          <a:cs typeface="Times New Roman"/>
                        </a:rPr>
                        <a:t>Әрбір рефлекс үшін арнайы (адекватты) тітіркендіргіштер әсер еткенде пайда болады. </a:t>
                      </a:r>
                      <a:endParaRPr lang="ru-RU" sz="1400" b="1" dirty="0">
                        <a:latin typeface="Calibri"/>
                        <a:ea typeface="Calibri"/>
                        <a:cs typeface="Times New Roman"/>
                      </a:endParaRPr>
                    </a:p>
                    <a:p>
                      <a:pPr marL="342900" lvl="0" indent="-342900" algn="just">
                        <a:lnSpc>
                          <a:spcPct val="115000"/>
                        </a:lnSpc>
                        <a:spcAft>
                          <a:spcPts val="0"/>
                        </a:spcAft>
                        <a:buFont typeface="+mj-lt"/>
                        <a:buAutoNum type="arabicPeriod"/>
                        <a:tabLst>
                          <a:tab pos="2057400" algn="l"/>
                        </a:tabLst>
                      </a:pPr>
                      <a:r>
                        <a:rPr lang="kk-KZ" sz="1400" b="1" dirty="0">
                          <a:latin typeface="Times New Roman"/>
                          <a:ea typeface="Calibri"/>
                          <a:cs typeface="Times New Roman"/>
                        </a:rPr>
                        <a:t>Рефлекторлық орталықтары жұлын және ми бағаны деңгейінде орналасқан.</a:t>
                      </a:r>
                      <a:endParaRPr lang="ru-RU" sz="1400" b="1" dirty="0">
                        <a:latin typeface="Calibri"/>
                        <a:ea typeface="Calibri"/>
                        <a:cs typeface="Times New Roman"/>
                      </a:endParaRPr>
                    </a:p>
                  </a:txBody>
                  <a:tcPr marL="43688" marR="436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just">
                        <a:lnSpc>
                          <a:spcPct val="115000"/>
                        </a:lnSpc>
                        <a:spcAft>
                          <a:spcPts val="0"/>
                        </a:spcAft>
                        <a:buFont typeface="+mj-lt"/>
                        <a:buAutoNum type="arabicPeriod"/>
                        <a:tabLst>
                          <a:tab pos="2057400" algn="l"/>
                        </a:tabLst>
                      </a:pPr>
                      <a:r>
                        <a:rPr lang="kk-KZ" sz="1400" b="1" dirty="0">
                          <a:latin typeface="Times New Roman"/>
                          <a:ea typeface="Calibri"/>
                          <a:cs typeface="Times New Roman"/>
                        </a:rPr>
                        <a:t>Бұл организмнің өмір сүру барысында қалыптасқан, және ұрпақтан ұрпаққа берілмейтін реакциялары.</a:t>
                      </a:r>
                      <a:endParaRPr lang="ru-RU" sz="1400" b="1" dirty="0">
                        <a:latin typeface="Calibri"/>
                        <a:ea typeface="Calibri"/>
                        <a:cs typeface="Times New Roman"/>
                      </a:endParaRPr>
                    </a:p>
                    <a:p>
                      <a:pPr marL="342900" lvl="0" indent="-342900" algn="just">
                        <a:lnSpc>
                          <a:spcPct val="115000"/>
                        </a:lnSpc>
                        <a:spcAft>
                          <a:spcPts val="0"/>
                        </a:spcAft>
                        <a:buFont typeface="+mj-lt"/>
                        <a:buAutoNum type="arabicPeriod"/>
                        <a:tabLst>
                          <a:tab pos="2057400" algn="l"/>
                        </a:tabLst>
                      </a:pPr>
                      <a:r>
                        <a:rPr lang="kk-KZ" sz="1400" b="1" dirty="0">
                          <a:latin typeface="Times New Roman"/>
                          <a:ea typeface="Calibri"/>
                          <a:cs typeface="Times New Roman"/>
                        </a:rPr>
                        <a:t>Жекедаралық болып табылады, яғни әрбір организмнің «өмірлік тәжірибесі» барысында қалыптасады. </a:t>
                      </a:r>
                      <a:endParaRPr lang="ru-RU" sz="1400" b="1" dirty="0">
                        <a:latin typeface="Calibri"/>
                        <a:ea typeface="Calibri"/>
                        <a:cs typeface="Times New Roman"/>
                      </a:endParaRPr>
                    </a:p>
                    <a:p>
                      <a:pPr marL="342900" lvl="0" indent="-342900" algn="just">
                        <a:lnSpc>
                          <a:spcPct val="115000"/>
                        </a:lnSpc>
                        <a:spcAft>
                          <a:spcPts val="0"/>
                        </a:spcAft>
                        <a:buFont typeface="+mj-lt"/>
                        <a:buAutoNum type="arabicPeriod"/>
                        <a:tabLst>
                          <a:tab pos="2057400" algn="l"/>
                        </a:tabLst>
                      </a:pPr>
                      <a:r>
                        <a:rPr lang="kk-KZ" sz="1400" b="1" dirty="0">
                          <a:latin typeface="Times New Roman"/>
                          <a:ea typeface="Calibri"/>
                          <a:cs typeface="Times New Roman"/>
                        </a:rPr>
                        <a:t>Олар тұрақсыз, және белгілі бір жағдайларға байланысты қалыптасуы, тұрақтануы немесе сөнуі мүмкін.</a:t>
                      </a:r>
                      <a:endParaRPr lang="ru-RU" sz="1400" b="1" dirty="0">
                        <a:latin typeface="Calibri"/>
                        <a:ea typeface="Calibri"/>
                        <a:cs typeface="Times New Roman"/>
                      </a:endParaRPr>
                    </a:p>
                    <a:p>
                      <a:pPr marL="342900" lvl="0" indent="-342900" algn="just">
                        <a:lnSpc>
                          <a:spcPct val="115000"/>
                        </a:lnSpc>
                        <a:spcAft>
                          <a:spcPts val="0"/>
                        </a:spcAft>
                        <a:buFont typeface="+mj-lt"/>
                        <a:buAutoNum type="arabicPeriod"/>
                        <a:tabLst>
                          <a:tab pos="2057400" algn="l"/>
                        </a:tabLst>
                      </a:pPr>
                      <a:r>
                        <a:rPr lang="kk-KZ" sz="1400" b="1" dirty="0">
                          <a:latin typeface="Times New Roman"/>
                          <a:ea typeface="Calibri"/>
                          <a:cs typeface="Times New Roman"/>
                        </a:rPr>
                        <a:t>Организм қабылдайтын кез-келген тітіркендіргіш әсерінен туындай алады.</a:t>
                      </a:r>
                      <a:endParaRPr lang="ru-RU" sz="1400" b="1" dirty="0">
                        <a:latin typeface="Calibri"/>
                        <a:ea typeface="Calibri"/>
                        <a:cs typeface="Times New Roman"/>
                      </a:endParaRPr>
                    </a:p>
                    <a:p>
                      <a:pPr marL="342900" lvl="0" indent="-342900" algn="just">
                        <a:lnSpc>
                          <a:spcPct val="115000"/>
                        </a:lnSpc>
                        <a:spcAft>
                          <a:spcPts val="0"/>
                        </a:spcAft>
                        <a:buFont typeface="+mj-lt"/>
                        <a:buAutoNum type="arabicPeriod"/>
                        <a:tabLst>
                          <a:tab pos="2057400" algn="l"/>
                        </a:tabLst>
                      </a:pPr>
                      <a:r>
                        <a:rPr lang="kk-KZ" sz="1400" b="1" dirty="0">
                          <a:latin typeface="Times New Roman"/>
                          <a:ea typeface="Calibri"/>
                          <a:cs typeface="Times New Roman"/>
                        </a:rPr>
                        <a:t>Рефлекторлық орталықтарының басым бөлігі бас миының қыртысында орналасады. </a:t>
                      </a:r>
                      <a:endParaRPr lang="ru-RU" sz="1400" b="1" dirty="0">
                        <a:latin typeface="Calibri"/>
                        <a:ea typeface="Calibri"/>
                        <a:cs typeface="Times New Roman"/>
                      </a:endParaRPr>
                    </a:p>
                  </a:txBody>
                  <a:tcPr marL="43688" marR="436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560317">
                <a:tc>
                  <a:txBody>
                    <a:bodyPr/>
                    <a:lstStyle/>
                    <a:p>
                      <a:pPr algn="just">
                        <a:lnSpc>
                          <a:spcPct val="115000"/>
                        </a:lnSpc>
                        <a:spcAft>
                          <a:spcPts val="0"/>
                        </a:spcAft>
                        <a:tabLst>
                          <a:tab pos="2057400" algn="l"/>
                        </a:tabLst>
                      </a:pPr>
                      <a:r>
                        <a:rPr lang="kk-KZ" sz="1400" b="1">
                          <a:latin typeface="Times New Roman"/>
                          <a:ea typeface="Calibri"/>
                          <a:cs typeface="Times New Roman"/>
                        </a:rPr>
                        <a:t>Қоректік, жыныстық, иіс сезу, бағдарлау, тепетеңдікті сақтау.</a:t>
                      </a:r>
                      <a:endParaRPr lang="ru-RU" sz="1400" b="1">
                        <a:latin typeface="Calibri"/>
                        <a:ea typeface="Calibri"/>
                        <a:cs typeface="Times New Roman"/>
                      </a:endParaRPr>
                    </a:p>
                  </a:txBody>
                  <a:tcPr marL="43688" marR="436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2057400" algn="l"/>
                        </a:tabLst>
                      </a:pPr>
                      <a:r>
                        <a:rPr lang="kk-KZ" sz="1400" b="1">
                          <a:latin typeface="Times New Roman"/>
                          <a:ea typeface="Calibri"/>
                          <a:cs typeface="Times New Roman"/>
                        </a:rPr>
                        <a:t>Тағам иісіне сілекей бөлінуі, жазған кездегі және фортепианода ойнаған кездегі біркелкі қозғалыстар.</a:t>
                      </a:r>
                      <a:endParaRPr lang="ru-RU" sz="1400" b="1">
                        <a:latin typeface="Calibri"/>
                        <a:ea typeface="Calibri"/>
                        <a:cs typeface="Times New Roman"/>
                      </a:endParaRPr>
                    </a:p>
                  </a:txBody>
                  <a:tcPr marL="43688" marR="436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747089">
                <a:tc>
                  <a:txBody>
                    <a:bodyPr/>
                    <a:lstStyle/>
                    <a:p>
                      <a:pPr algn="just">
                        <a:lnSpc>
                          <a:spcPct val="115000"/>
                        </a:lnSpc>
                        <a:spcAft>
                          <a:spcPts val="0"/>
                        </a:spcAft>
                        <a:tabLst>
                          <a:tab pos="2057400" algn="l"/>
                        </a:tabLst>
                      </a:pPr>
                      <a:r>
                        <a:rPr lang="kk-KZ" sz="1400" b="1" dirty="0">
                          <a:latin typeface="Times New Roman"/>
                          <a:ea typeface="Calibri"/>
                          <a:cs typeface="Times New Roman"/>
                        </a:rPr>
                        <a:t>Маңыздылығы: организм тіршілігін сақтауына көмектеседі, бұл «ата-бабалар тәжірибесін тәжірибеде қолдану»</a:t>
                      </a:r>
                      <a:endParaRPr lang="ru-RU" sz="1400" b="1" dirty="0">
                        <a:latin typeface="Calibri"/>
                        <a:ea typeface="Calibri"/>
                        <a:cs typeface="Times New Roman"/>
                      </a:endParaRPr>
                    </a:p>
                  </a:txBody>
                  <a:tcPr marL="43688" marR="436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2057400" algn="l"/>
                        </a:tabLst>
                      </a:pPr>
                      <a:r>
                        <a:rPr lang="kk-KZ" sz="1400" b="1" dirty="0">
                          <a:latin typeface="Times New Roman"/>
                          <a:ea typeface="Calibri"/>
                          <a:cs typeface="Times New Roman"/>
                        </a:rPr>
                        <a:t>Маңыздылығы: қоршаған ортаның үнемі өзгеріп отыратын жағдайларына бейімделуге көмектеседі.</a:t>
                      </a:r>
                      <a:endParaRPr lang="ru-RU" sz="1400" b="1" dirty="0">
                        <a:latin typeface="Calibri"/>
                        <a:ea typeface="Calibri"/>
                        <a:cs typeface="Times New Roman"/>
                      </a:endParaRPr>
                    </a:p>
                  </a:txBody>
                  <a:tcPr marL="43688" marR="436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bl>
          </a:graphicData>
        </a:graphic>
      </p:graphicFrame>
      <p:sp>
        <p:nvSpPr>
          <p:cNvPr id="33794" name="Rectangle 2"/>
          <p:cNvSpPr>
            <a:spLocks noChangeArrowheads="1"/>
          </p:cNvSpPr>
          <p:nvPr/>
        </p:nvSpPr>
        <p:spPr bwMode="auto">
          <a:xfrm>
            <a:off x="0" y="6072206"/>
            <a:ext cx="9144000" cy="8617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057400" algn="l"/>
              </a:tabLst>
            </a:pPr>
            <a:r>
              <a:rPr kumimoji="0" lang="kk-KZ" sz="1600" b="1" i="0"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Рефлекстердің түрлері</a:t>
            </a:r>
            <a:endParaRPr kumimoji="0" lang="ru-RU" sz="16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057400" algn="l"/>
              </a:tabLst>
            </a:pPr>
            <a:r>
              <a:rPr kumimoji="0" lang="kk-KZ" sz="1600" b="1" i="1"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Түйсіктер</a:t>
            </a:r>
            <a:r>
              <a:rPr kumimoji="0" lang="kk-KZ" sz="1600"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(Павлов И.П. бойынша) </a:t>
            </a:r>
            <a:r>
              <a:rPr kumimoji="0" lang="kk-KZ" sz="1600" b="0" i="1" u="none" strike="noStrike" cap="none" normalizeH="0" baseline="0" dirty="0">
                <a:ln>
                  <a:noFill/>
                </a:ln>
                <a:solidFill>
                  <a:schemeClr val="tx1"/>
                </a:solidFill>
                <a:effectLst/>
                <a:latin typeface="Calibri"/>
                <a:ea typeface="Calibri" pitchFamily="34" charset="0"/>
                <a:cs typeface="Times New Roman" pitchFamily="18" charset="0"/>
              </a:rPr>
              <a:t>–</a:t>
            </a:r>
            <a:r>
              <a:rPr kumimoji="0" lang="kk-KZ" sz="1600"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күрделі шартсыз рефлекстер.</a:t>
            </a:r>
            <a:endParaRPr kumimoji="0" lang="ru-RU" sz="16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057400" algn="l"/>
              </a:tabLst>
            </a:pPr>
            <a:endParaRPr kumimoji="0" lang="ru-RU" sz="18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TotalTime>
  <Words>2303</Words>
  <Application>Microsoft Office PowerPoint</Application>
  <PresentationFormat>Экран (4:3)</PresentationFormat>
  <Paragraphs>255</Paragraphs>
  <Slides>28</Slides>
  <Notes>3</Notes>
  <HiddenSlides>1</HiddenSlides>
  <MMClips>0</MMClips>
  <ScaleCrop>false</ScaleCrop>
  <HeadingPairs>
    <vt:vector size="4" baseType="variant">
      <vt:variant>
        <vt:lpstr>Тема</vt:lpstr>
      </vt:variant>
      <vt:variant>
        <vt:i4>1</vt:i4>
      </vt:variant>
      <vt:variant>
        <vt:lpstr>Заголовки слайдов</vt:lpstr>
      </vt:variant>
      <vt:variant>
        <vt:i4>28</vt:i4>
      </vt:variant>
    </vt:vector>
  </HeadingPairs>
  <TitlesOfParts>
    <vt:vector size="29" baseType="lpstr">
      <vt:lpstr>Тема Office</vt:lpstr>
      <vt:lpstr>НЕРВ ЖҮЙЕСІНІҢ ФИЗИОЛОГИЯСЫ</vt:lpstr>
      <vt:lpstr>Презентация PowerPoint</vt:lpstr>
      <vt:lpstr>Презентация PowerPoint</vt:lpstr>
      <vt:lpstr>НЕРВ ҰЛПАСЫ</vt:lpstr>
      <vt:lpstr>Нерв талшықтары</vt:lpstr>
      <vt:lpstr>Невтерден қозу өтудің заңдары. </vt:lpstr>
      <vt:lpstr>Рецепторлар</vt:lpstr>
      <vt:lpstr>Рефлекс – нерв әрекетінің негізгі көрінісі</vt:lpstr>
      <vt:lpstr>Презентация PowerPoint</vt:lpstr>
      <vt:lpstr> Рефлекстердің жіктелуі </vt:lpstr>
      <vt:lpstr>БАС МИ </vt:lpstr>
      <vt:lpstr>Бас миының жұмысы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НЕРВ ЖҮЙЕСІНІҢ ФИЗИОЛОГИЯСЫ</dc:title>
  <dc:creator>admin</dc:creator>
  <cp:lastModifiedBy>админ</cp:lastModifiedBy>
  <cp:revision>14</cp:revision>
  <dcterms:created xsi:type="dcterms:W3CDTF">2019-02-05T14:53:03Z</dcterms:created>
  <dcterms:modified xsi:type="dcterms:W3CDTF">2021-08-20T10:50:25Z</dcterms:modified>
</cp:coreProperties>
</file>